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3" r:id="rId4"/>
    <p:sldId id="290" r:id="rId5"/>
    <p:sldId id="284" r:id="rId6"/>
    <p:sldId id="263" r:id="rId7"/>
    <p:sldId id="285" r:id="rId8"/>
    <p:sldId id="287" r:id="rId9"/>
    <p:sldId id="291" r:id="rId10"/>
    <p:sldId id="292" r:id="rId11"/>
    <p:sldId id="266" r:id="rId12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14"/>
    </p:embeddedFont>
    <p:embeddedFont>
      <p:font typeface="微軟正黑體" panose="020B0604030504040204" pitchFamily="34" charset="-120"/>
      <p:regular r:id="rId15"/>
      <p:bold r:id="rId16"/>
    </p:embeddedFont>
    <p:embeddedFont>
      <p:font typeface="宋体" panose="02010600030101010101" pitchFamily="2" charset="-122"/>
      <p:regular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  <p:embeddedFont>
      <p:font typeface="Poppins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C0084B-2081-4DD4-A279-E9A691B633EA}">
  <a:tblStyle styleId="{93C0084B-2081-4DD4-A279-E9A691B633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100" d="100"/>
          <a:sy n="100" d="100"/>
        </p:scale>
        <p:origin x="-1944" y="-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37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923" y="8685878"/>
            <a:ext cx="2971544" cy="456704"/>
          </a:xfrm>
          <a:prstGeom prst="rect">
            <a:avLst/>
          </a:prstGeom>
        </p:spPr>
        <p:txBody>
          <a:bodyPr lIns="84390" tIns="42195" rIns="84390" bIns="42195"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02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2019/5/6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09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52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9" r:id="rId4"/>
    <p:sldLayoutId id="2147483661" r:id="rId5"/>
    <p:sldLayoutId id="2147483662" r:id="rId6"/>
    <p:sldLayoutId id="2147483663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矩形 9"/>
          <p:cNvSpPr/>
          <p:nvPr/>
        </p:nvSpPr>
        <p:spPr>
          <a:xfrm>
            <a:off x="2627784" y="1217253"/>
            <a:ext cx="5314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毒品是否應予以除罪化</a:t>
            </a:r>
            <a:endParaRPr lang="zh-TW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16297" y="1925139"/>
            <a:ext cx="2749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談我國毒品政策之走向</a:t>
            </a:r>
            <a:endParaRPr lang="zh-TW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2" name="直接连接符 34"/>
          <p:cNvCxnSpPr/>
          <p:nvPr/>
        </p:nvCxnSpPr>
        <p:spPr>
          <a:xfrm>
            <a:off x="3003808" y="2192624"/>
            <a:ext cx="72365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34"/>
          <p:cNvCxnSpPr/>
          <p:nvPr/>
        </p:nvCxnSpPr>
        <p:spPr>
          <a:xfrm>
            <a:off x="6660232" y="2184973"/>
            <a:ext cx="72365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17" y="2732751"/>
            <a:ext cx="324059" cy="351468"/>
          </a:xfrm>
          <a:prstGeom prst="rect">
            <a:avLst/>
          </a:prstGeom>
        </p:spPr>
      </p:pic>
      <p:sp>
        <p:nvSpPr>
          <p:cNvPr id="17" name="副標題 7"/>
          <p:cNvSpPr txBox="1">
            <a:spLocks/>
          </p:cNvSpPr>
          <p:nvPr/>
        </p:nvSpPr>
        <p:spPr>
          <a:xfrm>
            <a:off x="5356076" y="2671792"/>
            <a:ext cx="2960340" cy="4733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法務部司法官學院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犯罪防治研究中心 吳永達中心主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七、結論</a:t>
            </a:r>
            <a:endParaRPr dirty="0"/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橢圓 26"/>
          <p:cNvSpPr/>
          <p:nvPr/>
        </p:nvSpPr>
        <p:spPr>
          <a:xfrm>
            <a:off x="6410605" y="1061254"/>
            <a:ext cx="2988000" cy="298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grpSp>
        <p:nvGrpSpPr>
          <p:cNvPr id="28" name="Google Shape;337;p30"/>
          <p:cNvGrpSpPr/>
          <p:nvPr/>
        </p:nvGrpSpPr>
        <p:grpSpPr>
          <a:xfrm rot="2699032">
            <a:off x="1153440" y="905543"/>
            <a:ext cx="5269844" cy="3308146"/>
            <a:chOff x="1047099" y="-431875"/>
            <a:chExt cx="6822240" cy="4011368"/>
          </a:xfrm>
        </p:grpSpPr>
        <p:sp>
          <p:nvSpPr>
            <p:cNvPr id="29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0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200" b="1" dirty="0"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政府應扮演火車頭角色</a:t>
              </a:r>
              <a:endParaRPr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32" name="Google Shape;341;p30"/>
            <p:cNvSpPr txBox="1"/>
            <p:nvPr/>
          </p:nvSpPr>
          <p:spPr>
            <a:xfrm rot="18900000">
              <a:off x="3455285" y="-431875"/>
              <a:ext cx="4414054" cy="1767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「加強整體社會鏈結、整合各方資源」</a:t>
              </a: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  <a:p>
              <a:pPr marL="85725"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1.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提供戒毒者完善戒毒照護。</a:t>
              </a: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  <a:p>
              <a:pPr marL="85725"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2.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協助除去其身癮、心癮。</a:t>
              </a: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  <a:p>
              <a:pPr marL="85725"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3.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重新找回自身於社會中的定位與價值。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	</a:t>
              </a:r>
            </a:p>
            <a:p>
              <a:pPr marL="85725"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  <p:grpSp>
        <p:nvGrpSpPr>
          <p:cNvPr id="34" name="Google Shape;337;p30"/>
          <p:cNvGrpSpPr/>
          <p:nvPr/>
        </p:nvGrpSpPr>
        <p:grpSpPr>
          <a:xfrm rot="2699032">
            <a:off x="1144973" y="2464210"/>
            <a:ext cx="5160078" cy="3236215"/>
            <a:chOff x="1047097" y="-344654"/>
            <a:chExt cx="6680137" cy="3924147"/>
          </a:xfrm>
        </p:grpSpPr>
        <p:sp>
          <p:nvSpPr>
            <p:cNvPr id="35" name="Google Shape;338;p30"/>
            <p:cNvSpPr/>
            <p:nvPr/>
          </p:nvSpPr>
          <p:spPr>
            <a:xfrm rot="2700000">
              <a:off x="2286372" y="1011413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200" b="1" dirty="0">
                  <a:latin typeface="Poppins"/>
                  <a:ea typeface="Poppins"/>
                  <a:cs typeface="Poppins"/>
                  <a:sym typeface="Poppins"/>
                </a:rPr>
                <a:t>6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3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如何使我國反毒工作獲得良好的成效</a:t>
              </a:r>
              <a:r>
                <a:rPr lang="en-US" altLang="zh-TW" sz="13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?</a:t>
              </a:r>
              <a:endParaRPr sz="13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38" name="Google Shape;341;p30"/>
            <p:cNvSpPr txBox="1"/>
            <p:nvPr/>
          </p:nvSpPr>
          <p:spPr>
            <a:xfrm rot="18900000">
              <a:off x="3313181" y="-344654"/>
              <a:ext cx="4414053" cy="998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改變社會大環境。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6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1187624" y="3651870"/>
            <a:ext cx="6193474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FFFFFF"/>
                </a:solidFill>
              </a:rPr>
              <a:t>	</a:t>
            </a:r>
            <a:r>
              <a:rPr lang="en" altLang="zh-TW" sz="2800" dirty="0" smtClean="0">
                <a:solidFill>
                  <a:schemeClr val="bg1"/>
                </a:solidFill>
              </a:rPr>
              <a:t>Thanks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</a:t>
            </a:r>
            <a:r>
              <a:rPr lang="en-US" altLang="zh-TW" sz="2800" dirty="0" smtClean="0">
                <a:solidFill>
                  <a:schemeClr val="bg1"/>
                </a:solidFill>
              </a:rPr>
              <a:t>or </a:t>
            </a:r>
            <a:r>
              <a:rPr lang="en-US" altLang="zh-TW" sz="2800" dirty="0">
                <a:solidFill>
                  <a:schemeClr val="bg1"/>
                </a:solidFill>
              </a:rPr>
              <a:t>l</a:t>
            </a:r>
            <a:r>
              <a:rPr lang="en-US" altLang="zh-TW" sz="2800" dirty="0" smtClean="0">
                <a:solidFill>
                  <a:schemeClr val="bg1"/>
                </a:solidFill>
              </a:rPr>
              <a:t>istening</a:t>
            </a:r>
            <a:r>
              <a:rPr lang="en" altLang="zh-TW" sz="2800" dirty="0" smtClean="0">
                <a:solidFill>
                  <a:schemeClr val="bg1"/>
                </a:solidFill>
              </a:rPr>
              <a:t>!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39552" y="113159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一、楔子</a:t>
            </a:r>
            <a:endParaRPr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115616" y="1923678"/>
            <a:ext cx="4942537" cy="2133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n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李曉飛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先生在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近代中國煙毒寫真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書中用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五字來形容接觸毒品後的人生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引、隱、癮、陰、尹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n"/>
            </a:pP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司法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改革針對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毒品等議題的討論不少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，尤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以「施用毒品除罪化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」及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「施用毒品除罪醫療前置化」問題最引人注目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4" name="橢圓 3"/>
          <p:cNvSpPr/>
          <p:nvPr/>
        </p:nvSpPr>
        <p:spPr>
          <a:xfrm>
            <a:off x="6372200" y="1038011"/>
            <a:ext cx="3067200" cy="3066627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6372200" y="1052414"/>
            <a:ext cx="3031200" cy="3031504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39552" y="113159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二</a:t>
            </a:r>
            <a:r>
              <a:rPr lang="zh-TW" altLang="en-US" dirty="0" smtClean="0"/>
              <a:t>、毒品除罪化的定義</a:t>
            </a:r>
            <a:endParaRPr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1115616" y="1707654"/>
            <a:ext cx="4942537" cy="3064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80975" indent="-180975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n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除罪化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原本法律規範的犯罪行為，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6205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過立法程序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或法律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解釋，排除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於刑罰之外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n"/>
            </a:pP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分為：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（1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除罪又除刑之「除罪化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（2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除罪而只除刑</a:t>
            </a:r>
            <a:r>
              <a:rPr lang="zh-TW" altLang="zh-TW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除刑化」。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sz="19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8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3203848" y="1162394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dirty="0"/>
              <a:t>86.36</a:t>
            </a:r>
            <a:r>
              <a:rPr lang="zh-TW" altLang="zh-TW" dirty="0" smtClean="0"/>
              <a:t>％</a:t>
            </a:r>
            <a:endParaRPr dirty="0"/>
          </a:p>
        </p:txBody>
      </p:sp>
      <p:sp>
        <p:nvSpPr>
          <p:cNvPr id="319" name="Google Shape;319;p29"/>
          <p:cNvSpPr txBox="1">
            <a:spLocks noGrp="1"/>
          </p:cNvSpPr>
          <p:nvPr>
            <p:ph type="subTitle" idx="4294967295"/>
          </p:nvPr>
        </p:nvSpPr>
        <p:spPr>
          <a:xfrm>
            <a:off x="3203848" y="1923678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應以刑罰制裁毒品施用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1900" dirty="0"/>
          </a:p>
        </p:txBody>
      </p:sp>
      <p:sp>
        <p:nvSpPr>
          <p:cNvPr id="320" name="Google Shape;320;p29"/>
          <p:cNvSpPr txBox="1">
            <a:spLocks noGrp="1"/>
          </p:cNvSpPr>
          <p:nvPr>
            <p:ph type="ctrTitle" idx="4294967295"/>
          </p:nvPr>
        </p:nvSpPr>
        <p:spPr>
          <a:xfrm>
            <a:off x="3275856" y="2499742"/>
            <a:ext cx="43650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/>
              <a:t>75</a:t>
            </a:r>
            <a:r>
              <a:rPr lang="en" dirty="0" smtClean="0"/>
              <a:t>%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4294967295"/>
          </p:nvPr>
        </p:nvSpPr>
        <p:spPr>
          <a:xfrm>
            <a:off x="3203848" y="3291830"/>
            <a:ext cx="4365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不應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治療方式替代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刑罰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1900" dirty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770128" y="1444569"/>
            <a:ext cx="523147" cy="465901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318;p29"/>
          <p:cNvSpPr txBox="1">
            <a:spLocks/>
          </p:cNvSpPr>
          <p:nvPr/>
        </p:nvSpPr>
        <p:spPr>
          <a:xfrm>
            <a:off x="611560" y="267494"/>
            <a:ext cx="43650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zh-TW" altLang="en-US" dirty="0"/>
              <a:t>三、</a:t>
            </a:r>
            <a:r>
              <a:rPr lang="zh-TW" altLang="en-US" dirty="0" smtClean="0"/>
              <a:t>民意調查傾向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0470"/>
            <a:ext cx="2803168" cy="27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321;p29"/>
          <p:cNvSpPr txBox="1">
            <a:spLocks/>
          </p:cNvSpPr>
          <p:nvPr/>
        </p:nvSpPr>
        <p:spPr>
          <a:xfrm>
            <a:off x="899592" y="4203269"/>
            <a:ext cx="611424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  <a:buNone/>
              <a:tabLst>
                <a:tab pos="4667250" algn="l"/>
              </a:tabLst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許春金、陳玉書、蔡田木，毒品施用者處遇及除罪化可行性之研究，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64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66928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四、臺灣社會民眾對毒品</a:t>
            </a: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5</a:t>
            </a:r>
            <a:endParaRPr dirty="0"/>
          </a:p>
        </p:txBody>
      </p:sp>
      <p:sp>
        <p:nvSpPr>
          <p:cNvPr id="16" name="Google Shape;155;p15"/>
          <p:cNvSpPr txBox="1">
            <a:spLocks noGrp="1"/>
          </p:cNvSpPr>
          <p:nvPr>
            <p:ph type="body" idx="1"/>
          </p:nvPr>
        </p:nvSpPr>
        <p:spPr>
          <a:xfrm>
            <a:off x="755576" y="2355726"/>
            <a:ext cx="7632848" cy="2485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ts val="2500"/>
              </a:lnSpc>
              <a:buClr>
                <a:schemeClr val="dk1"/>
              </a:buClr>
              <a:buSzPts val="1100"/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層面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未完善，恐造成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5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監管施用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人口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5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查緝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困難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5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施用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者治療意願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下降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5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給付、衍生其他犯罪的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5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現行毒品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及勒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戒方法不適用於除罪化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環境。</a:t>
            </a:r>
            <a:endParaRPr lang="zh-TW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Google Shape;193;p19"/>
          <p:cNvSpPr txBox="1">
            <a:spLocks/>
          </p:cNvSpPr>
          <p:nvPr/>
        </p:nvSpPr>
        <p:spPr>
          <a:xfrm>
            <a:off x="1403648" y="1779662"/>
            <a:ext cx="3168352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zh-TW" altLang="en-US" dirty="0" smtClean="0"/>
              <a:t>除罪化的疑慮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6417121" y="1089298"/>
            <a:ext cx="2988000" cy="2987377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2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1115616" y="1707654"/>
            <a:ext cx="4891893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國家限制行為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0">
              <a:lnSpc>
                <a:spcPct val="150000"/>
              </a:lnSpc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毒品未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全消滅，甚至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產生黑市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交易之外部性反效果。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受刑者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0">
              <a:lnSpc>
                <a:spcPct val="150000"/>
              </a:lnSpc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犯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、刑法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標籤效果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，難以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回歸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社會之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199" y="1166125"/>
            <a:ext cx="5914951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五、主張毒品除罪的理由</a:t>
            </a: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0" name="Google Shape;231;p21"/>
          <p:cNvSpPr/>
          <p:nvPr/>
        </p:nvSpPr>
        <p:spPr>
          <a:xfrm>
            <a:off x="6444208" y="1059582"/>
            <a:ext cx="2988000" cy="2988000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1115616" y="1779662"/>
            <a:ext cx="4891893" cy="269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監獄層面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0">
              <a:lnSpc>
                <a:spcPct val="150000"/>
              </a:lnSpc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資金消耗在監所的收容部分，無足夠資金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投入醫療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幫助改善等問題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醫療層面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0">
              <a:lnSpc>
                <a:spcPct val="150000"/>
              </a:lnSpc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醫療處方的取得與治療，有醫療便利性。</a:t>
            </a:r>
          </a:p>
          <a:p>
            <a:pPr marL="285750" lvl="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199" y="1166125"/>
            <a:ext cx="5914951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五、主張毒品除罪的理由</a:t>
            </a: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0" name="Google Shape;231;p21"/>
          <p:cNvSpPr/>
          <p:nvPr/>
        </p:nvSpPr>
        <p:spPr>
          <a:xfrm>
            <a:off x="6444208" y="1059582"/>
            <a:ext cx="2988000" cy="2988000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4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156176" y="9153"/>
            <a:ext cx="4552524" cy="5145405"/>
            <a:chOff x="8787" y="-12"/>
            <a:chExt cx="9499" cy="10804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15246" y="-12"/>
              <a:ext cx="3041" cy="62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010" y="-12"/>
              <a:ext cx="3041" cy="3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2010" y="3224"/>
              <a:ext cx="3041" cy="3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787" y="3224"/>
              <a:ext cx="3041" cy="3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787" y="6460"/>
              <a:ext cx="3041" cy="4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Google Shape;318;p29"/>
          <p:cNvSpPr txBox="1">
            <a:spLocks/>
          </p:cNvSpPr>
          <p:nvPr/>
        </p:nvSpPr>
        <p:spPr>
          <a:xfrm>
            <a:off x="179512" y="123478"/>
            <a:ext cx="5832648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zh-TW" altLang="en-US" dirty="0" smtClean="0"/>
              <a:t>六、我國毒品法治現況</a:t>
            </a:r>
            <a:endParaRPr lang="zh-TW" altLang="en-US" dirty="0"/>
          </a:p>
        </p:txBody>
      </p:sp>
      <p:sp>
        <p:nvSpPr>
          <p:cNvPr id="17" name="Google Shape;224;p21"/>
          <p:cNvSpPr txBox="1">
            <a:spLocks/>
          </p:cNvSpPr>
          <p:nvPr/>
        </p:nvSpPr>
        <p:spPr>
          <a:xfrm>
            <a:off x="137951" y="1018378"/>
            <a:ext cx="5918233" cy="402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月，增訂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毒品危害防制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危害防制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毒品犯罪分為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0">
              <a:lnSpc>
                <a:spcPct val="150000"/>
              </a:lnSpc>
              <a:buNone/>
            </a:pP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（1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初犯（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含五年後再犯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保安處分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0">
              <a:lnSpc>
                <a:spcPct val="150000"/>
              </a:lnSpc>
              <a:buNone/>
            </a:pP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年內再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犯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刑事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追訴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處罰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日第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3548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次會議行政院第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3548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次院會決議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新世代反毒策略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以「人」為中心追緝毒品源頭、以「量」為目標消弭毒品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8532440" y="4603024"/>
            <a:ext cx="435600" cy="4389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18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62585" y="4644453"/>
            <a:ext cx="375309" cy="3560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26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七、結論</a:t>
            </a:r>
            <a:endParaRPr dirty="0"/>
          </a:p>
        </p:txBody>
      </p:sp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6451459" y="3663368"/>
            <a:ext cx="342882" cy="350068"/>
            <a:chOff x="3951850" y="2985350"/>
            <a:chExt cx="407950" cy="416500"/>
          </a:xfrm>
        </p:grpSpPr>
        <p:sp>
          <p:nvSpPr>
            <p:cNvPr id="370" name="Google Shape;370;p31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橢圓 26"/>
          <p:cNvSpPr/>
          <p:nvPr/>
        </p:nvSpPr>
        <p:spPr>
          <a:xfrm>
            <a:off x="6410605" y="1061254"/>
            <a:ext cx="2988000" cy="298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grpSp>
        <p:nvGrpSpPr>
          <p:cNvPr id="28" name="Google Shape;337;p30"/>
          <p:cNvGrpSpPr/>
          <p:nvPr/>
        </p:nvGrpSpPr>
        <p:grpSpPr>
          <a:xfrm rot="2699032">
            <a:off x="1153427" y="905575"/>
            <a:ext cx="5045533" cy="3215233"/>
            <a:chOff x="1047099" y="-319211"/>
            <a:chExt cx="6531851" cy="3898704"/>
          </a:xfrm>
        </p:grpSpPr>
        <p:sp>
          <p:nvSpPr>
            <p:cNvPr id="29" name="Google Shape;338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0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根深蒂固之道德責難</a:t>
              </a:r>
              <a:endParaRPr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32" name="Google Shape;341;p30"/>
            <p:cNvSpPr txBox="1"/>
            <p:nvPr/>
          </p:nvSpPr>
          <p:spPr>
            <a:xfrm rot="18900000">
              <a:off x="3164896" y="-319211"/>
              <a:ext cx="4414054" cy="998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「吸毒是犯罪行為」，反對毒品除罪化之民意不容小覷。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  <p:grpSp>
        <p:nvGrpSpPr>
          <p:cNvPr id="34" name="Google Shape;337;p30"/>
          <p:cNvGrpSpPr/>
          <p:nvPr/>
        </p:nvGrpSpPr>
        <p:grpSpPr>
          <a:xfrm rot="2699032">
            <a:off x="1148544" y="1508310"/>
            <a:ext cx="5045535" cy="3215233"/>
            <a:chOff x="1047097" y="-319211"/>
            <a:chExt cx="6531853" cy="3898704"/>
          </a:xfrm>
        </p:grpSpPr>
        <p:sp>
          <p:nvSpPr>
            <p:cNvPr id="35" name="Google Shape;338;p30"/>
            <p:cNvSpPr/>
            <p:nvPr/>
          </p:nvSpPr>
          <p:spPr>
            <a:xfrm rot="2700000">
              <a:off x="2286372" y="1011413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200" b="1" dirty="0"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外在大</a:t>
              </a:r>
              <a:r>
                <a:rPr lang="zh-TW" altLang="en-US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環境不友善</a:t>
              </a:r>
              <a:endParaRPr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38" name="Google Shape;341;p30"/>
            <p:cNvSpPr txBox="1"/>
            <p:nvPr/>
          </p:nvSpPr>
          <p:spPr>
            <a:xfrm rot="18900000">
              <a:off x="3164896" y="-319211"/>
              <a:ext cx="4414054" cy="998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多數民眾不信任毒品犯罪者，吸毒者能否中斷再犯的惡性循環。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  <p:grpSp>
        <p:nvGrpSpPr>
          <p:cNvPr id="39" name="Google Shape;337;p30"/>
          <p:cNvGrpSpPr/>
          <p:nvPr/>
        </p:nvGrpSpPr>
        <p:grpSpPr>
          <a:xfrm rot="2699032">
            <a:off x="1140180" y="2086451"/>
            <a:ext cx="5045535" cy="3215233"/>
            <a:chOff x="1047097" y="-319211"/>
            <a:chExt cx="6531853" cy="3898704"/>
          </a:xfrm>
        </p:grpSpPr>
        <p:sp>
          <p:nvSpPr>
            <p:cNvPr id="40" name="Google Shape;338;p30"/>
            <p:cNvSpPr/>
            <p:nvPr/>
          </p:nvSpPr>
          <p:spPr>
            <a:xfrm rot="2700000">
              <a:off x="2286372" y="1011413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200" b="1" dirty="0"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予以除罪化</a:t>
              </a:r>
              <a:endParaRPr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43" name="Google Shape;341;p30"/>
            <p:cNvSpPr txBox="1"/>
            <p:nvPr/>
          </p:nvSpPr>
          <p:spPr>
            <a:xfrm rot="18900000">
              <a:off x="3164896" y="-319211"/>
              <a:ext cx="4414054" cy="998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政府能否因應政策變遷提供配套措施，提供身心照護、幫助其再社會化。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  <p:grpSp>
        <p:nvGrpSpPr>
          <p:cNvPr id="44" name="Google Shape;337;p30"/>
          <p:cNvGrpSpPr/>
          <p:nvPr/>
        </p:nvGrpSpPr>
        <p:grpSpPr>
          <a:xfrm rot="2699032">
            <a:off x="1140181" y="2660438"/>
            <a:ext cx="5045535" cy="3215233"/>
            <a:chOff x="1047097" y="-319211"/>
            <a:chExt cx="6531853" cy="3898704"/>
          </a:xfrm>
        </p:grpSpPr>
        <p:sp>
          <p:nvSpPr>
            <p:cNvPr id="45" name="Google Shape;338;p30"/>
            <p:cNvSpPr/>
            <p:nvPr/>
          </p:nvSpPr>
          <p:spPr>
            <a:xfrm rot="2700000">
              <a:off x="2286372" y="1011413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" name="Google Shape;339;p30"/>
            <p:cNvSpPr/>
            <p:nvPr/>
          </p:nvSpPr>
          <p:spPr>
            <a:xfrm rot="188996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200" b="1" dirty="0"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sz="1200" b="1" dirty="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" name="Google Shape;340;p30"/>
            <p:cNvSpPr txBox="1"/>
            <p:nvPr/>
          </p:nvSpPr>
          <p:spPr>
            <a:xfrm rot="18900000">
              <a:off x="1469667" y="2164746"/>
              <a:ext cx="254928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我國目前</a:t>
              </a:r>
              <a:r>
                <a:rPr lang="zh-TW" altLang="en-US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可</a:t>
              </a:r>
              <a:r>
                <a:rPr lang="zh-TW" altLang="en-US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著力之處</a:t>
              </a:r>
              <a:endParaRPr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endParaRPr>
            </a:p>
          </p:txBody>
        </p:sp>
        <p:sp>
          <p:nvSpPr>
            <p:cNvPr id="48" name="Google Shape;341;p30"/>
            <p:cNvSpPr txBox="1"/>
            <p:nvPr/>
          </p:nvSpPr>
          <p:spPr>
            <a:xfrm rot="18900000">
              <a:off x="3164896" y="-319211"/>
              <a:ext cx="4414054" cy="998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Poppins Light"/>
                  <a:sym typeface="Poppins Light"/>
                </a:rPr>
                <a:t>整合社會各項資源，持續瞭解世界各國對於毒品政策與趨勢的變化，並參酌可用作法。</a:t>
              </a:r>
              <a:endParaRPr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Light"/>
                <a:sym typeface="Poppi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4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  <a:alpha val="62000"/>
          </a:schemeClr>
        </a:solidFill>
        <a:ln>
          <a:noFill/>
        </a:ln>
      </a:spPr>
      <a:bodyPr spcFirstLastPara="1" wrap="square" lIns="91425" tIns="91425" rIns="91425" bIns="91425" anchor="ctr" anchorCtr="0">
        <a:noAutofit/>
      </a:bodyPr>
      <a:lstStyle>
        <a:defPPr marL="0" indent="0" algn="l" rtl="0">
          <a:spcBef>
            <a:spcPts val="0"/>
          </a:spcBef>
          <a:spcAft>
            <a:spcPts val="0"/>
          </a:spcAft>
          <a:buNone/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650</Words>
  <Application>Microsoft Office PowerPoint</Application>
  <PresentationFormat>如螢幕大小 (16:9)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新細明體</vt:lpstr>
      <vt:lpstr>Wingdings</vt:lpstr>
      <vt:lpstr>標楷體</vt:lpstr>
      <vt:lpstr>微軟正黑體</vt:lpstr>
      <vt:lpstr>宋体</vt:lpstr>
      <vt:lpstr>Poppins</vt:lpstr>
      <vt:lpstr>Poppins Light</vt:lpstr>
      <vt:lpstr>Cymbeline template</vt:lpstr>
      <vt:lpstr>PowerPoint 簡報</vt:lpstr>
      <vt:lpstr>一、楔子</vt:lpstr>
      <vt:lpstr>二、毒品除罪化的定義</vt:lpstr>
      <vt:lpstr>86.36％</vt:lpstr>
      <vt:lpstr>四、臺灣社會民眾對毒品</vt:lpstr>
      <vt:lpstr>五、主張毒品除罪的理由</vt:lpstr>
      <vt:lpstr>五、主張毒品除罪的理由</vt:lpstr>
      <vt:lpstr>PowerPoint 簡報</vt:lpstr>
      <vt:lpstr>七、結論</vt:lpstr>
      <vt:lpstr>七、結論</vt:lpstr>
      <vt:lpstr> Thanks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劉伊敏</dc:creator>
  <cp:lastModifiedBy>MOJ</cp:lastModifiedBy>
  <cp:revision>39</cp:revision>
  <dcterms:modified xsi:type="dcterms:W3CDTF">2019-05-06T07:29:39Z</dcterms:modified>
</cp:coreProperties>
</file>