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70" r:id="rId11"/>
    <p:sldId id="272" r:id="rId12"/>
    <p:sldId id="268" r:id="rId13"/>
    <p:sldId id="269" r:id="rId14"/>
  </p:sldIdLst>
  <p:sldSz cx="12192000" cy="6858000"/>
  <p:notesSz cx="6858000" cy="9144000"/>
  <p:embeddedFontLst>
    <p:embeddedFont>
      <p:font typeface="I.Ngaan" panose="02000500000000000000" pitchFamily="2" charset="-120"/>
      <p:regular r:id="rId16"/>
    </p:embeddedFont>
    <p:embeddedFont>
      <p:font typeface="微軟正黑體" panose="020B0604030504040204" pitchFamily="34" charset="-12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C409"/>
    <a:srgbClr val="1B2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4FC57-0885-45A7-B847-CAE21FF8395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F8833C3-9F36-4C6D-BB43-4C4A0EFE4E55}">
      <dgm:prSet phldrT="[文字]" custT="1"/>
      <dgm:spPr>
        <a:solidFill>
          <a:schemeClr val="accent6">
            <a:lumMod val="60000"/>
            <a:lumOff val="40000"/>
          </a:schemeClr>
        </a:solidFill>
        <a:ln w="19050">
          <a:noFill/>
        </a:ln>
      </dgm:spPr>
      <dgm:t>
        <a:bodyPr/>
        <a:lstStyle/>
        <a:p>
          <a:r>
            <a:rPr lang="zh-TW" altLang="en-US" sz="2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設定搜尋「標題」</a:t>
          </a:r>
        </a:p>
      </dgm:t>
    </dgm:pt>
    <dgm:pt modelId="{FE89A7FE-F642-4DAA-8FA1-7BFF87578E16}" type="parTrans" cxnId="{AE678C88-6728-4812-B074-158403A8E1C8}">
      <dgm:prSet/>
      <dgm:spPr/>
      <dgm:t>
        <a:bodyPr/>
        <a:lstStyle/>
        <a:p>
          <a:endParaRPr lang="zh-TW" altLang="en-US" sz="2500"/>
        </a:p>
      </dgm:t>
    </dgm:pt>
    <dgm:pt modelId="{2D8F84CF-5F34-4DC8-80E4-EB4BD1622431}" type="sibTrans" cxnId="{AE678C88-6728-4812-B074-158403A8E1C8}">
      <dgm:prSet/>
      <dgm:spPr/>
      <dgm:t>
        <a:bodyPr/>
        <a:lstStyle/>
        <a:p>
          <a:endParaRPr lang="zh-TW" altLang="en-US" sz="2500"/>
        </a:p>
      </dgm:t>
    </dgm:pt>
    <dgm:pt modelId="{774923F3-7CA7-4F24-85F7-D68C3E98D8F2}">
      <dgm:prSet phldrT="[文字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655,123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則</a:t>
          </a:r>
        </a:p>
      </dgm:t>
    </dgm:pt>
    <dgm:pt modelId="{3C280A8F-12F8-437C-9D3B-5983E93D28B3}" type="parTrans" cxnId="{EADBB169-87EA-43E9-A8E2-387CB41E4F2F}">
      <dgm:prSet/>
      <dgm:spPr/>
      <dgm:t>
        <a:bodyPr/>
        <a:lstStyle/>
        <a:p>
          <a:endParaRPr lang="zh-TW" altLang="en-US" sz="2500"/>
        </a:p>
      </dgm:t>
    </dgm:pt>
    <dgm:pt modelId="{CD664D5D-3047-4A5F-AE60-197BC73063D2}" type="sibTrans" cxnId="{EADBB169-87EA-43E9-A8E2-387CB41E4F2F}">
      <dgm:prSet/>
      <dgm:spPr/>
      <dgm:t>
        <a:bodyPr/>
        <a:lstStyle/>
        <a:p>
          <a:endParaRPr lang="zh-TW" altLang="en-US" sz="2500"/>
        </a:p>
      </dgm:t>
    </dgm:pt>
    <dgm:pt modelId="{733CD921-8C07-4F0C-9FA7-554CB8E4BF90}">
      <dgm:prSet phldrT="[文字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設定搜尋「主文」</a:t>
          </a:r>
        </a:p>
      </dgm:t>
    </dgm:pt>
    <dgm:pt modelId="{EB0ACE94-38AB-41E0-98F0-014113643AA0}" type="parTrans" cxnId="{2C006317-9134-45DF-9782-991F6E96CAFA}">
      <dgm:prSet/>
      <dgm:spPr/>
      <dgm:t>
        <a:bodyPr/>
        <a:lstStyle/>
        <a:p>
          <a:endParaRPr lang="zh-TW" altLang="en-US" sz="2500"/>
        </a:p>
      </dgm:t>
    </dgm:pt>
    <dgm:pt modelId="{99BA9B7F-39C6-49FA-910F-CEC527D159D7}" type="sibTrans" cxnId="{2C006317-9134-45DF-9782-991F6E96CAFA}">
      <dgm:prSet/>
      <dgm:spPr/>
      <dgm:t>
        <a:bodyPr/>
        <a:lstStyle/>
        <a:p>
          <a:endParaRPr lang="zh-TW" altLang="en-US" sz="2500"/>
        </a:p>
      </dgm:t>
    </dgm:pt>
    <dgm:pt modelId="{5EF43AE4-C5B6-4EBE-AEF1-A17A3C959642}">
      <dgm:prSet phldrT="[文字]"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32,397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則</a:t>
          </a:r>
        </a:p>
      </dgm:t>
    </dgm:pt>
    <dgm:pt modelId="{3B743E91-E4FD-48D7-9DDA-C03D2028B0AA}" type="parTrans" cxnId="{117C3835-3B7F-4BE4-AB4D-777A78047AD6}">
      <dgm:prSet/>
      <dgm:spPr/>
      <dgm:t>
        <a:bodyPr/>
        <a:lstStyle/>
        <a:p>
          <a:endParaRPr lang="zh-TW" altLang="en-US" sz="2500"/>
        </a:p>
      </dgm:t>
    </dgm:pt>
    <dgm:pt modelId="{C491CD0A-472A-446C-86EF-83CA0BB6E5E9}" type="sibTrans" cxnId="{117C3835-3B7F-4BE4-AB4D-777A78047AD6}">
      <dgm:prSet/>
      <dgm:spPr/>
      <dgm:t>
        <a:bodyPr/>
        <a:lstStyle/>
        <a:p>
          <a:endParaRPr lang="zh-TW" altLang="en-US" sz="2500"/>
        </a:p>
      </dgm:t>
    </dgm:pt>
    <dgm:pt modelId="{AE8AE90B-4367-4E1B-9786-DEFF26BA0CDB}">
      <dgm:prSet phldrT="[文字]"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人工彙整相關報導</a:t>
          </a:r>
        </a:p>
      </dgm:t>
    </dgm:pt>
    <dgm:pt modelId="{7D474F26-4EA2-4400-A71C-0BC7E93AC619}" type="parTrans" cxnId="{C9618B81-B755-42ED-ADC0-13478EFAE89A}">
      <dgm:prSet/>
      <dgm:spPr/>
      <dgm:t>
        <a:bodyPr/>
        <a:lstStyle/>
        <a:p>
          <a:endParaRPr lang="zh-TW" altLang="en-US" sz="2500"/>
        </a:p>
      </dgm:t>
    </dgm:pt>
    <dgm:pt modelId="{85FB9515-47DA-438F-992E-41432922F9B8}" type="sibTrans" cxnId="{C9618B81-B755-42ED-ADC0-13478EFAE89A}">
      <dgm:prSet/>
      <dgm:spPr/>
      <dgm:t>
        <a:bodyPr/>
        <a:lstStyle/>
        <a:p>
          <a:endParaRPr lang="zh-TW" altLang="en-US" sz="2500"/>
        </a:p>
      </dgm:t>
    </dgm:pt>
    <dgm:pt modelId="{AE8934D9-631A-4615-9AF1-9900527CB22C}">
      <dgm:prSet phldrT="[文字]" custT="1"/>
      <dgm:spPr>
        <a:solidFill>
          <a:srgbClr val="FFC409"/>
        </a:solidFill>
        <a:ln>
          <a:noFill/>
        </a:ln>
      </dgm:spPr>
      <dgm:t>
        <a:bodyPr anchor="ctr"/>
        <a:lstStyle/>
        <a:p>
          <a:pPr algn="ctr"/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 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8,825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則 總類別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類</a:t>
          </a:r>
        </a:p>
      </dgm:t>
    </dgm:pt>
    <dgm:pt modelId="{1F6E837C-E877-47CD-8994-40E3856342D9}" type="sibTrans" cxnId="{B3E2D492-D503-4365-BEDA-B04099060B9C}">
      <dgm:prSet/>
      <dgm:spPr/>
      <dgm:t>
        <a:bodyPr/>
        <a:lstStyle/>
        <a:p>
          <a:endParaRPr lang="zh-TW" altLang="en-US" sz="2500"/>
        </a:p>
      </dgm:t>
    </dgm:pt>
    <dgm:pt modelId="{1C18044E-8D56-4057-8D0D-0A0084CBFB19}" type="parTrans" cxnId="{B3E2D492-D503-4365-BEDA-B04099060B9C}">
      <dgm:prSet/>
      <dgm:spPr/>
      <dgm:t>
        <a:bodyPr/>
        <a:lstStyle/>
        <a:p>
          <a:endParaRPr lang="zh-TW" altLang="en-US" sz="2500"/>
        </a:p>
      </dgm:t>
    </dgm:pt>
    <dgm:pt modelId="{19701FAF-9A72-48DD-87B2-2B0BB279BF51}" type="pres">
      <dgm:prSet presAssocID="{ABC4FC57-0885-45A7-B847-CAE21FF8395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90D93AA-D0DC-4BBA-80E1-BFA7B9F28A40}" type="pres">
      <dgm:prSet presAssocID="{DF8833C3-9F36-4C6D-BB43-4C4A0EFE4E55}" presName="parentText1" presStyleLbl="node1" presStyleIdx="0" presStyleCnt="3" custScaleX="30822" custScaleY="90782" custLinFactNeighborX="-35876" custLinFactNeighborY="-2873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C4F456-8F71-4690-9BA9-D05E67DB008E}" type="pres">
      <dgm:prSet presAssocID="{DF8833C3-9F36-4C6D-BB43-4C4A0EFE4E55}" presName="childText1" presStyleLbl="solidAlignAcc1" presStyleIdx="0" presStyleCnt="3" custScaleX="56905" custScaleY="49573" custLinFactNeighborX="-18487" custLinFactNeighborY="-37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2CE2BE-694C-4E58-B305-17BB25D0D17E}" type="pres">
      <dgm:prSet presAssocID="{733CD921-8C07-4F0C-9FA7-554CB8E4BF90}" presName="parentText2" presStyleLbl="node1" presStyleIdx="1" presStyleCnt="3" custScaleX="44497" custScaleY="90782" custLinFactNeighborX="-45212" custLinFactNeighborY="1572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407B5D-E414-4DAC-A21A-00A97D392142}" type="pres">
      <dgm:prSet presAssocID="{733CD921-8C07-4F0C-9FA7-554CB8E4BF90}" presName="childText2" presStyleLbl="solidAlignAcc1" presStyleIdx="1" presStyleCnt="3" custScaleX="56899" custScaleY="49573" custLinFactNeighborX="-52677" custLinFactNeighborY="-19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0142A2-0111-44BE-94A3-CA6BA8A5D2BA}" type="pres">
      <dgm:prSet presAssocID="{AE8AE90B-4367-4E1B-9786-DEFF26BA0CDB}" presName="parentText3" presStyleLbl="node1" presStyleIdx="2" presStyleCnt="3" custScaleX="81188" custScaleY="90782" custLinFactNeighborX="-69170" custLinFactNeighborY="518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CA3F74-8CC3-4009-9356-2367E026D06E}" type="pres">
      <dgm:prSet presAssocID="{AE8AE90B-4367-4E1B-9786-DEFF26BA0CDB}" presName="childText3" presStyleLbl="solidAlignAcc1" presStyleIdx="2" presStyleCnt="3" custScaleX="49859" custScaleY="69118" custLinFactNeighborX="-84060" custLinFactNeighborY="9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7C3835-3B7F-4BE4-AB4D-777A78047AD6}" srcId="{733CD921-8C07-4F0C-9FA7-554CB8E4BF90}" destId="{5EF43AE4-C5B6-4EBE-AEF1-A17A3C959642}" srcOrd="0" destOrd="0" parTransId="{3B743E91-E4FD-48D7-9DDA-C03D2028B0AA}" sibTransId="{C491CD0A-472A-446C-86EF-83CA0BB6E5E9}"/>
    <dgm:cxn modelId="{4F5BE278-BDD8-4BDB-814F-29A3D7A7DF45}" type="presOf" srcId="{DF8833C3-9F36-4C6D-BB43-4C4A0EFE4E55}" destId="{690D93AA-D0DC-4BBA-80E1-BFA7B9F28A40}" srcOrd="0" destOrd="0" presId="urn:microsoft.com/office/officeart/2009/3/layout/IncreasingArrowsProcess"/>
    <dgm:cxn modelId="{EADBB169-87EA-43E9-A8E2-387CB41E4F2F}" srcId="{DF8833C3-9F36-4C6D-BB43-4C4A0EFE4E55}" destId="{774923F3-7CA7-4F24-85F7-D68C3E98D8F2}" srcOrd="0" destOrd="0" parTransId="{3C280A8F-12F8-437C-9D3B-5983E93D28B3}" sibTransId="{CD664D5D-3047-4A5F-AE60-197BC73063D2}"/>
    <dgm:cxn modelId="{EDD2790C-36A1-451C-AC4D-22A92C95D7EF}" type="presOf" srcId="{733CD921-8C07-4F0C-9FA7-554CB8E4BF90}" destId="{E32CE2BE-694C-4E58-B305-17BB25D0D17E}" srcOrd="0" destOrd="0" presId="urn:microsoft.com/office/officeart/2009/3/layout/IncreasingArrowsProcess"/>
    <dgm:cxn modelId="{2376D8CB-9FC3-417B-BD36-028DA003A01C}" type="presOf" srcId="{ABC4FC57-0885-45A7-B847-CAE21FF8395D}" destId="{19701FAF-9A72-48DD-87B2-2B0BB279BF51}" srcOrd="0" destOrd="0" presId="urn:microsoft.com/office/officeart/2009/3/layout/IncreasingArrowsProcess"/>
    <dgm:cxn modelId="{C9618B81-B755-42ED-ADC0-13478EFAE89A}" srcId="{ABC4FC57-0885-45A7-B847-CAE21FF8395D}" destId="{AE8AE90B-4367-4E1B-9786-DEFF26BA0CDB}" srcOrd="2" destOrd="0" parTransId="{7D474F26-4EA2-4400-A71C-0BC7E93AC619}" sibTransId="{85FB9515-47DA-438F-992E-41432922F9B8}"/>
    <dgm:cxn modelId="{B7FE67BD-2635-4A54-BECC-49A30D8F5178}" type="presOf" srcId="{5EF43AE4-C5B6-4EBE-AEF1-A17A3C959642}" destId="{D9407B5D-E414-4DAC-A21A-00A97D392142}" srcOrd="0" destOrd="0" presId="urn:microsoft.com/office/officeart/2009/3/layout/IncreasingArrowsProcess"/>
    <dgm:cxn modelId="{B3E2D492-D503-4365-BEDA-B04099060B9C}" srcId="{AE8AE90B-4367-4E1B-9786-DEFF26BA0CDB}" destId="{AE8934D9-631A-4615-9AF1-9900527CB22C}" srcOrd="0" destOrd="0" parTransId="{1C18044E-8D56-4057-8D0D-0A0084CBFB19}" sibTransId="{1F6E837C-E877-47CD-8994-40E3856342D9}"/>
    <dgm:cxn modelId="{CA8F5D35-4279-49EC-9BBA-8FB09AD45F49}" type="presOf" srcId="{774923F3-7CA7-4F24-85F7-D68C3E98D8F2}" destId="{90C4F456-8F71-4690-9BA9-D05E67DB008E}" srcOrd="0" destOrd="0" presId="urn:microsoft.com/office/officeart/2009/3/layout/IncreasingArrowsProcess"/>
    <dgm:cxn modelId="{2C006317-9134-45DF-9782-991F6E96CAFA}" srcId="{ABC4FC57-0885-45A7-B847-CAE21FF8395D}" destId="{733CD921-8C07-4F0C-9FA7-554CB8E4BF90}" srcOrd="1" destOrd="0" parTransId="{EB0ACE94-38AB-41E0-98F0-014113643AA0}" sibTransId="{99BA9B7F-39C6-49FA-910F-CEC527D159D7}"/>
    <dgm:cxn modelId="{FBAC392F-0E04-4F16-BD7F-276E7D343F0A}" type="presOf" srcId="{AE8AE90B-4367-4E1B-9786-DEFF26BA0CDB}" destId="{360142A2-0111-44BE-94A3-CA6BA8A5D2BA}" srcOrd="0" destOrd="0" presId="urn:microsoft.com/office/officeart/2009/3/layout/IncreasingArrowsProcess"/>
    <dgm:cxn modelId="{3DF5A62E-B530-4A57-8870-B8E04D291AAD}" type="presOf" srcId="{AE8934D9-631A-4615-9AF1-9900527CB22C}" destId="{B8CA3F74-8CC3-4009-9356-2367E026D06E}" srcOrd="0" destOrd="0" presId="urn:microsoft.com/office/officeart/2009/3/layout/IncreasingArrowsProcess"/>
    <dgm:cxn modelId="{AE678C88-6728-4812-B074-158403A8E1C8}" srcId="{ABC4FC57-0885-45A7-B847-CAE21FF8395D}" destId="{DF8833C3-9F36-4C6D-BB43-4C4A0EFE4E55}" srcOrd="0" destOrd="0" parTransId="{FE89A7FE-F642-4DAA-8FA1-7BFF87578E16}" sibTransId="{2D8F84CF-5F34-4DC8-80E4-EB4BD1622431}"/>
    <dgm:cxn modelId="{89EC82BF-F843-4E4F-B165-4F7DFA969F59}" type="presParOf" srcId="{19701FAF-9A72-48DD-87B2-2B0BB279BF51}" destId="{690D93AA-D0DC-4BBA-80E1-BFA7B9F28A40}" srcOrd="0" destOrd="0" presId="urn:microsoft.com/office/officeart/2009/3/layout/IncreasingArrowsProcess"/>
    <dgm:cxn modelId="{7968D827-6FC7-4C97-AD0B-47A9608DCF59}" type="presParOf" srcId="{19701FAF-9A72-48DD-87B2-2B0BB279BF51}" destId="{90C4F456-8F71-4690-9BA9-D05E67DB008E}" srcOrd="1" destOrd="0" presId="urn:microsoft.com/office/officeart/2009/3/layout/IncreasingArrowsProcess"/>
    <dgm:cxn modelId="{53C34D6D-4CFE-42B2-AAE2-F6D346B366B6}" type="presParOf" srcId="{19701FAF-9A72-48DD-87B2-2B0BB279BF51}" destId="{E32CE2BE-694C-4E58-B305-17BB25D0D17E}" srcOrd="2" destOrd="0" presId="urn:microsoft.com/office/officeart/2009/3/layout/IncreasingArrowsProcess"/>
    <dgm:cxn modelId="{7FD64CD3-8A4B-4EB3-A2E5-FF412432ECE2}" type="presParOf" srcId="{19701FAF-9A72-48DD-87B2-2B0BB279BF51}" destId="{D9407B5D-E414-4DAC-A21A-00A97D392142}" srcOrd="3" destOrd="0" presId="urn:microsoft.com/office/officeart/2009/3/layout/IncreasingArrowsProcess"/>
    <dgm:cxn modelId="{1D1B480A-AE84-4430-9A97-67CF0183D318}" type="presParOf" srcId="{19701FAF-9A72-48DD-87B2-2B0BB279BF51}" destId="{360142A2-0111-44BE-94A3-CA6BA8A5D2BA}" srcOrd="4" destOrd="0" presId="urn:microsoft.com/office/officeart/2009/3/layout/IncreasingArrowsProcess"/>
    <dgm:cxn modelId="{26E459D5-4DD3-4F95-8A31-7361C4FE53D8}" type="presParOf" srcId="{19701FAF-9A72-48DD-87B2-2B0BB279BF51}" destId="{B8CA3F74-8CC3-4009-9356-2367E026D06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D93AA-D0DC-4BBA-80E1-BFA7B9F28A40}">
      <dsp:nvSpPr>
        <dsp:cNvPr id="0" name=""/>
        <dsp:cNvSpPr/>
      </dsp:nvSpPr>
      <dsp:spPr>
        <a:xfrm>
          <a:off x="0" y="0"/>
          <a:ext cx="3343028" cy="14340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5076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設定搜尋「標題」</a:t>
          </a:r>
        </a:p>
      </dsp:txBody>
      <dsp:txXfrm>
        <a:off x="0" y="358504"/>
        <a:ext cx="2984524" cy="717008"/>
      </dsp:txXfrm>
    </dsp:sp>
    <dsp:sp modelId="{90C4F456-8F71-4690-9BA9-D05E67DB008E}">
      <dsp:nvSpPr>
        <dsp:cNvPr id="0" name=""/>
        <dsp:cNvSpPr/>
      </dsp:nvSpPr>
      <dsp:spPr>
        <a:xfrm>
          <a:off x="0" y="1078242"/>
          <a:ext cx="1900992" cy="150847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655,123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</a:t>
          </a:r>
        </a:p>
      </dsp:txBody>
      <dsp:txXfrm>
        <a:off x="0" y="1078242"/>
        <a:ext cx="1900992" cy="1508477"/>
      </dsp:txXfrm>
    </dsp:sp>
    <dsp:sp modelId="{E32CE2BE-694C-4E58-B305-17BB25D0D17E}">
      <dsp:nvSpPr>
        <dsp:cNvPr id="0" name=""/>
        <dsp:cNvSpPr/>
      </dsp:nvSpPr>
      <dsp:spPr>
        <a:xfrm>
          <a:off x="1897547" y="1089803"/>
          <a:ext cx="3339766" cy="14340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5076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設定搜尋「主文」</a:t>
          </a:r>
        </a:p>
      </dsp:txBody>
      <dsp:txXfrm>
        <a:off x="1897547" y="1448307"/>
        <a:ext cx="2981262" cy="717008"/>
      </dsp:txXfrm>
    </dsp:sp>
    <dsp:sp modelId="{D9407B5D-E414-4DAC-A21A-00A97D392142}">
      <dsp:nvSpPr>
        <dsp:cNvPr id="0" name=""/>
        <dsp:cNvSpPr/>
      </dsp:nvSpPr>
      <dsp:spPr>
        <a:xfrm>
          <a:off x="2168237" y="2159847"/>
          <a:ext cx="1900792" cy="150847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32,397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</a:t>
          </a:r>
        </a:p>
      </dsp:txBody>
      <dsp:txXfrm>
        <a:off x="2168237" y="2159847"/>
        <a:ext cx="1900792" cy="1508477"/>
      </dsp:txXfrm>
    </dsp:sp>
    <dsp:sp modelId="{360142A2-0111-44BE-94A3-CA6BA8A5D2BA}">
      <dsp:nvSpPr>
        <dsp:cNvPr id="0" name=""/>
        <dsp:cNvSpPr/>
      </dsp:nvSpPr>
      <dsp:spPr>
        <a:xfrm>
          <a:off x="4059560" y="2186274"/>
          <a:ext cx="3381445" cy="14340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5076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人工彙整相關報導</a:t>
          </a:r>
        </a:p>
      </dsp:txBody>
      <dsp:txXfrm>
        <a:off x="4059560" y="2544778"/>
        <a:ext cx="3022941" cy="717008"/>
      </dsp:txXfrm>
    </dsp:sp>
    <dsp:sp modelId="{B8CA3F74-8CC3-4009-9356-2367E026D06E}">
      <dsp:nvSpPr>
        <dsp:cNvPr id="0" name=""/>
        <dsp:cNvSpPr/>
      </dsp:nvSpPr>
      <dsp:spPr>
        <a:xfrm>
          <a:off x="4578076" y="3269818"/>
          <a:ext cx="1665611" cy="2072439"/>
        </a:xfrm>
        <a:prstGeom prst="rect">
          <a:avLst/>
        </a:prstGeom>
        <a:solidFill>
          <a:srgbClr val="FFC4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 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8,825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 總類別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</a:t>
          </a:r>
        </a:p>
      </dsp:txBody>
      <dsp:txXfrm>
        <a:off x="4578076" y="3269818"/>
        <a:ext cx="1665611" cy="20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D0FC-FF8B-4E77-B209-B3A8192939AF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2F4E-A56D-4EBD-9C48-C74BBC0D5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2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EC2F-03EA-425A-B0CD-2576C1810639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51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DC3E-E7CF-4342-BFF1-1F150E79C2F6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10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493-6787-4C67-AC42-8AA082C43E54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BFA7-7E4C-458C-91ED-88C1749962C9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6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06B-DB7F-4AB3-917B-5032034A6EC9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73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E659-46C1-46B6-B212-17E7075E6191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F44-E181-42D2-ABEF-3291EFBCDCCB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1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667-F7C2-44C7-B8DB-965DC2B77670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45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1145-A243-4088-9EDB-6CAE6945253A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67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DF0F-696D-4E44-9EC2-FFCD6E1D0EBE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0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E3E5-1336-43EF-9F09-2A1D90840A47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2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7440-BC26-4A2E-B889-996F39EC18CC}" type="datetime1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1A381-3B04-4A8A-9C34-3830CAA9D5E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2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.Ngaan" panose="02000500000000000000" pitchFamily="2" charset="-120"/>
          <a:ea typeface="I.Ngaan" panose="02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殺人案件網路報導大解析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000" dirty="0"/>
              <a:t>以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4000" dirty="0"/>
              <a:t>年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4000" dirty="0"/>
              <a:t>月至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4000" dirty="0"/>
              <a:t>月為例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zh-TW" altLang="en-US" dirty="0"/>
              <a:t>　　法務部司法官學院</a:t>
            </a:r>
            <a:endParaRPr lang="en-US" altLang="zh-TW" dirty="0"/>
          </a:p>
          <a:p>
            <a:r>
              <a:rPr lang="zh-TW" altLang="en-US" dirty="0"/>
              <a:t>　　犯罪防治研究中心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66" y="4034884"/>
            <a:ext cx="725738" cy="79006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9665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 anchor="t"/>
          <a:lstStyle/>
          <a:p>
            <a:r>
              <a:rPr lang="zh-TW" altLang="en-US" dirty="0"/>
              <a:t>研究發現－報導較缺乏被害人保護議題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12627" y="5743949"/>
            <a:ext cx="4503853" cy="60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I.Ngaan" panose="02000500000000000000" pitchFamily="2" charset="-120"/>
                <a:ea typeface="I.Ngaan" panose="02000500000000000000" pitchFamily="2" charset="-120"/>
                <a:cs typeface="+mj-cs"/>
              </a:defRPr>
            </a:lvl1pPr>
          </a:lstStyle>
          <a:p>
            <a:pPr algn="ctr"/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案報導標題類別分布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61845" y="5743949"/>
            <a:ext cx="4503853" cy="60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I.Ngaan" panose="02000500000000000000" pitchFamily="2" charset="-120"/>
                <a:ea typeface="I.Ngaan" panose="02000500000000000000" pitchFamily="2" charset="-120"/>
                <a:cs typeface="+mj-cs"/>
              </a:defRPr>
            </a:lvl1pPr>
          </a:lstStyle>
          <a:p>
            <a:pPr algn="ctr"/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案報導被害人議題分布</a:t>
            </a:r>
          </a:p>
        </p:txBody>
      </p:sp>
      <p:sp>
        <p:nvSpPr>
          <p:cNvPr id="11" name="矩形 10"/>
          <p:cNvSpPr/>
          <p:nvPr/>
        </p:nvSpPr>
        <p:spPr>
          <a:xfrm>
            <a:off x="3022899" y="4784707"/>
            <a:ext cx="193637" cy="6048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98" y="1237130"/>
            <a:ext cx="4718713" cy="4389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71" y="1237130"/>
            <a:ext cx="4737003" cy="4389500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022899" y="5225772"/>
            <a:ext cx="3224156" cy="3879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4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/>
              <a:t>研究發現－追蹤報導引發死刑議題討論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1101143"/>
            <a:ext cx="10522608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5939"/>
          </a:xfrm>
        </p:spPr>
        <p:txBody>
          <a:bodyPr>
            <a:normAutofit/>
          </a:bodyPr>
          <a:lstStyle/>
          <a:p>
            <a:r>
              <a:rPr lang="zh-TW" altLang="en-US" sz="3000" dirty="0"/>
              <a:t>網路報導中，殺人且分屍之案件受媒體與民眾高度關注。</a:t>
            </a:r>
            <a:endParaRPr lang="en-US" altLang="zh-TW" sz="3000" dirty="0"/>
          </a:p>
          <a:p>
            <a:r>
              <a:rPr lang="zh-TW" altLang="en-US" sz="3000" dirty="0"/>
              <a:t>殺人分屍案件之單日平均報導則數，較其他殺人案件為高。</a:t>
            </a:r>
            <a:endParaRPr lang="en-US" altLang="zh-TW" sz="3000" dirty="0"/>
          </a:p>
          <a:p>
            <a:r>
              <a:rPr lang="zh-TW" altLang="en-US" sz="3000" dirty="0"/>
              <a:t>報導時間距離分屍案件較近的親密殺人案件，比其他時點報導之親密殺人案件，有更高的媒體關注度。</a:t>
            </a:r>
            <a:endParaRPr lang="en-US" altLang="zh-TW" sz="3000" dirty="0"/>
          </a:p>
          <a:p>
            <a:r>
              <a:rPr lang="zh-TW" altLang="en-US" sz="3000" dirty="0"/>
              <a:t>以</a:t>
            </a:r>
            <a:r>
              <a:rPr lang="en-US" altLang="zh-TW" sz="3000" dirty="0"/>
              <a:t>B</a:t>
            </a:r>
            <a:r>
              <a:rPr lang="zh-TW" altLang="en-US" sz="3000"/>
              <a:t>案為例：發現矚目</a:t>
            </a:r>
            <a:r>
              <a:rPr lang="zh-TW" altLang="en-US" sz="3000" dirty="0"/>
              <a:t>殺人案件之</a:t>
            </a:r>
            <a:r>
              <a:rPr lang="zh-TW" altLang="en-US" sz="3000"/>
              <a:t>網路報導較著重</a:t>
            </a:r>
            <a:r>
              <a:rPr lang="zh-TW" altLang="en-US" sz="3000" dirty="0"/>
              <a:t>加害人情狀、被害人情緒及刑罰訴</a:t>
            </a:r>
            <a:r>
              <a:rPr lang="zh-TW" altLang="en-US" sz="3000"/>
              <a:t>求，而相對缺乏對被害人保護之制度性議題討論，難以對被害人產生實質上幫助。</a:t>
            </a:r>
            <a:endParaRPr lang="en-US" altLang="zh-TW" sz="3000" dirty="0"/>
          </a:p>
          <a:p>
            <a:r>
              <a:rPr lang="zh-TW" altLang="en-US" sz="3000" dirty="0"/>
              <a:t>整體而言，反覆報導或評論同一殺人案件所形成的則數，和民眾討論死刑聲量呈正相關。</a:t>
            </a:r>
            <a:endParaRPr lang="en-US" altLang="zh-TW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8151" y="2538169"/>
            <a:ext cx="5702449" cy="1325563"/>
          </a:xfrm>
        </p:spPr>
        <p:txBody>
          <a:bodyPr/>
          <a:lstStyle/>
          <a:p>
            <a:pPr algn="ctr"/>
            <a:r>
              <a:rPr lang="zh-TW" altLang="en-US" dirty="0"/>
              <a:t>感謝聆聽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請多指教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33168" y="3871081"/>
            <a:ext cx="4908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司法官學院犯罪防治研究資料庫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https://www.cprc.moj.gov.tw/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://s04.calm9.com/qrcode/2019-09/EJZQAN2TX4.jpg">
            <a:extLst>
              <a:ext uri="{FF2B5EF4-FFF2-40B4-BE49-F238E27FC236}">
                <a16:creationId xmlns:a16="http://schemas.microsoft.com/office/drawing/2014/main" id="{8E8A1A87-98D9-4A08-BC0E-ACE26E87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30" y="1304681"/>
            <a:ext cx="24669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C5E7C4D-C5D0-4183-9D2F-9EDADB2C2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0" y="3896433"/>
            <a:ext cx="725738" cy="79006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829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緣起－</a:t>
            </a:r>
            <a:r>
              <a:rPr lang="en-US" altLang="zh-TW" dirty="0"/>
              <a:t>107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月至</a:t>
            </a:r>
            <a:r>
              <a:rPr lang="en-US" altLang="zh-TW" dirty="0"/>
              <a:t>6</a:t>
            </a:r>
            <a:r>
              <a:rPr lang="zh-TW" altLang="en-US" dirty="0"/>
              <a:t>月時間特殊性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061" y="1417984"/>
            <a:ext cx="11595652" cy="493836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例如：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</a:t>
            </a:r>
            <a:r>
              <a:rPr lang="zh-TW" altLang="en-US" dirty="0"/>
              <a:t>歲女童遭虐死　施暴姨丈收押（</a:t>
            </a:r>
            <a:r>
              <a:rPr lang="en-US" altLang="zh-TW" dirty="0"/>
              <a:t>107/5/24</a:t>
            </a:r>
            <a:r>
              <a:rPr lang="zh-TW" altLang="en-US" dirty="0"/>
              <a:t>自由時報）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板橋情殺分屍案　男殺害女友分屍後輕生（</a:t>
            </a:r>
            <a:r>
              <a:rPr lang="en-US" altLang="zh-TW" dirty="0"/>
              <a:t>107/5/28</a:t>
            </a:r>
            <a:r>
              <a:rPr lang="zh-TW" altLang="en-US" dirty="0"/>
              <a:t> 民視新聞）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又傳情殺</a:t>
            </a:r>
            <a:r>
              <a:rPr lang="en-US" altLang="zh-TW" dirty="0"/>
              <a:t>!</a:t>
            </a:r>
            <a:r>
              <a:rPr lang="zh-TW" altLang="en-US" dirty="0"/>
              <a:t>　直播主疑遭同居男友刺死（</a:t>
            </a:r>
            <a:r>
              <a:rPr lang="en-US" altLang="zh-TW" dirty="0"/>
              <a:t>107/5/29</a:t>
            </a:r>
            <a:r>
              <a:rPr lang="zh-TW" altLang="en-US" dirty="0"/>
              <a:t> 華視新聞）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北市驚傳分屍案　女遭射箭老師勒斃棄置陽明山（</a:t>
            </a:r>
            <a:r>
              <a:rPr lang="en-US" altLang="zh-TW" dirty="0"/>
              <a:t>107/6/18</a:t>
            </a:r>
            <a:r>
              <a:rPr lang="zh-TW" altLang="en-US" dirty="0"/>
              <a:t> 東森新聞雲）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0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3000" dirty="0"/>
          </a:p>
          <a:p>
            <a:r>
              <a:rPr lang="zh-TW" altLang="en-US" sz="3000" dirty="0"/>
              <a:t>以網路民意觀測工具，觀察媒體對殺人案件的關注態樣。</a:t>
            </a:r>
            <a:endParaRPr lang="en-US" altLang="zh-TW" sz="3000" dirty="0"/>
          </a:p>
          <a:p>
            <a:pPr marL="0" indent="0">
              <a:buNone/>
            </a:pPr>
            <a:endParaRPr lang="en-US" altLang="zh-TW" sz="3000" dirty="0"/>
          </a:p>
          <a:p>
            <a:r>
              <a:rPr lang="zh-TW" altLang="en-US" sz="3000" dirty="0"/>
              <a:t>自刑事政策、犯罪防治角度檢視殺人</a:t>
            </a:r>
            <a:r>
              <a:rPr lang="zh-TW" altLang="en-US" sz="3000"/>
              <a:t>事件的社會認知現象</a:t>
            </a:r>
            <a:r>
              <a:rPr lang="zh-TW" altLang="en-US" sz="30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158028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68111"/>
            <a:ext cx="10515600" cy="1325563"/>
          </a:xfrm>
        </p:spPr>
        <p:txBody>
          <a:bodyPr anchor="t"/>
          <a:lstStyle/>
          <a:p>
            <a:r>
              <a:rPr lang="zh-TW" altLang="en-US" dirty="0"/>
              <a:t>研究方法－使用</a:t>
            </a:r>
            <a:r>
              <a:rPr lang="en-US" altLang="zh-TW" dirty="0"/>
              <a:t>KEYPO</a:t>
            </a:r>
            <a:r>
              <a:rPr lang="zh-TW" altLang="en-US" dirty="0"/>
              <a:t>大數據關鍵引擎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>
          <a:xfrm>
            <a:off x="1649760" y="1487021"/>
            <a:ext cx="8892480" cy="4978326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0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研究方法－篩選網路報導與關鍵字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213" y="1847850"/>
            <a:ext cx="10801574" cy="435133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網路報導定義：網路新聞、相關網路主文評論。</a:t>
            </a:r>
            <a:endParaRPr lang="en-US" altLang="zh-TW" sz="3200" dirty="0"/>
          </a:p>
          <a:p>
            <a:r>
              <a:rPr lang="zh-TW" altLang="en-US" sz="3200" dirty="0"/>
              <a:t>殺人案件定義：「殺人罪」移送</a:t>
            </a:r>
            <a:r>
              <a:rPr lang="en-US" altLang="zh-TW" sz="3200" dirty="0"/>
              <a:t>/</a:t>
            </a:r>
            <a:r>
              <a:rPr lang="zh-TW" altLang="en-US" sz="3200" dirty="0"/>
              <a:t>起訴</a:t>
            </a:r>
            <a:r>
              <a:rPr lang="en-US" altLang="zh-TW" sz="3200" dirty="0"/>
              <a:t>/</a:t>
            </a:r>
            <a:r>
              <a:rPr lang="zh-TW" altLang="en-US" sz="3200" dirty="0"/>
              <a:t>判決。</a:t>
            </a:r>
            <a:endParaRPr lang="en-US" altLang="zh-TW" sz="3200" dirty="0"/>
          </a:p>
          <a:p>
            <a:r>
              <a:rPr lang="zh-TW" altLang="en-US" sz="3200" dirty="0"/>
              <a:t>關鍵字：</a:t>
            </a:r>
            <a:endParaRPr lang="en-US" altLang="zh-TW" sz="3200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sz="3200" dirty="0"/>
              <a:t>死</a:t>
            </a:r>
            <a:r>
              <a:rPr lang="en-US" altLang="zh-TW" sz="3200" dirty="0"/>
              <a:t>|</a:t>
            </a:r>
            <a:r>
              <a:rPr lang="zh-TW" altLang="en-US" sz="3200" dirty="0"/>
              <a:t>殺</a:t>
            </a:r>
            <a:r>
              <a:rPr lang="en-US" altLang="zh-TW" sz="3200" dirty="0"/>
              <a:t>|</a:t>
            </a:r>
            <a:r>
              <a:rPr lang="zh-TW" altLang="en-US" sz="3200" dirty="0"/>
              <a:t>分屍</a:t>
            </a:r>
            <a:r>
              <a:rPr lang="en-US" altLang="zh-TW" sz="3200" dirty="0"/>
              <a:t>|</a:t>
            </a:r>
            <a:r>
              <a:rPr lang="zh-TW" altLang="en-US" sz="3200" dirty="0"/>
              <a:t>勒死</a:t>
            </a:r>
            <a:r>
              <a:rPr lang="en-US" altLang="zh-TW" sz="3200" dirty="0"/>
              <a:t>|</a:t>
            </a:r>
            <a:r>
              <a:rPr lang="zh-TW" altLang="en-US" sz="3200" dirty="0"/>
              <a:t>勒斃</a:t>
            </a:r>
            <a:r>
              <a:rPr lang="en-US" altLang="zh-TW" sz="3200" dirty="0"/>
              <a:t>|</a:t>
            </a:r>
            <a:r>
              <a:rPr lang="zh-TW" altLang="en-US" sz="3200" dirty="0"/>
              <a:t>打死</a:t>
            </a:r>
            <a:r>
              <a:rPr lang="en-US" altLang="zh-TW" sz="3200" dirty="0"/>
              <a:t>|</a:t>
            </a:r>
            <a:r>
              <a:rPr lang="zh-TW" altLang="en-US" sz="3200" dirty="0"/>
              <a:t>虐死</a:t>
            </a:r>
            <a:r>
              <a:rPr lang="en-US" altLang="zh-TW" sz="3200" dirty="0"/>
              <a:t>|</a:t>
            </a:r>
            <a:r>
              <a:rPr lang="zh-TW" altLang="en-US" sz="3200" dirty="0"/>
              <a:t>殺死</a:t>
            </a:r>
            <a:r>
              <a:rPr lang="en-US" altLang="zh-TW" sz="3200" dirty="0"/>
              <a:t>|</a:t>
            </a:r>
            <a:r>
              <a:rPr lang="zh-TW" altLang="en-US" sz="3200" dirty="0"/>
              <a:t>殺人</a:t>
            </a:r>
            <a:r>
              <a:rPr lang="en-US" altLang="zh-TW" sz="3200" dirty="0"/>
              <a:t>|</a:t>
            </a:r>
            <a:r>
              <a:rPr lang="zh-TW" altLang="en-US" sz="3200" dirty="0"/>
              <a:t>小燈泡</a:t>
            </a:r>
            <a:r>
              <a:rPr lang="en-US" altLang="zh-TW" sz="3200" dirty="0"/>
              <a:t>|</a:t>
            </a:r>
            <a:r>
              <a:rPr lang="zh-TW" altLang="en-US" sz="3200" dirty="0"/>
              <a:t>致死</a:t>
            </a:r>
            <a:r>
              <a:rPr lang="en-US" altLang="zh-TW" sz="3200" dirty="0"/>
              <a:t>|</a:t>
            </a:r>
            <a:r>
              <a:rPr lang="zh-TW" altLang="en-US" sz="3200" dirty="0"/>
              <a:t>殺害</a:t>
            </a:r>
            <a:r>
              <a:rPr lang="en-US" altLang="zh-TW" sz="3200" dirty="0"/>
              <a:t>|</a:t>
            </a:r>
            <a:r>
              <a:rPr lang="zh-TW" altLang="en-US" sz="3200" dirty="0"/>
              <a:t>行刑式</a:t>
            </a:r>
            <a:r>
              <a:rPr lang="en-US" altLang="zh-TW" sz="3200" dirty="0"/>
              <a:t>|</a:t>
            </a:r>
            <a:r>
              <a:rPr lang="zh-TW" altLang="en-US" sz="3200" dirty="0"/>
              <a:t>槍決</a:t>
            </a:r>
            <a:r>
              <a:rPr lang="en-US" altLang="zh-TW" sz="3200" dirty="0"/>
              <a:t>|</a:t>
            </a:r>
            <a:r>
              <a:rPr lang="zh-TW" altLang="en-US" sz="3200" dirty="0"/>
              <a:t>處決</a:t>
            </a:r>
            <a:r>
              <a:rPr lang="en-US" altLang="zh-TW" sz="3200" dirty="0"/>
              <a:t>|</a:t>
            </a:r>
            <a:r>
              <a:rPr lang="zh-TW" altLang="en-US" sz="3200" dirty="0"/>
              <a:t>刺死</a:t>
            </a:r>
            <a:r>
              <a:rPr lang="en-US" altLang="zh-TW" sz="3200" dirty="0"/>
              <a:t>|</a:t>
            </a:r>
            <a:r>
              <a:rPr lang="zh-TW" altLang="en-US" sz="3200" dirty="0"/>
              <a:t>掐死</a:t>
            </a:r>
            <a:r>
              <a:rPr lang="en-US" altLang="zh-TW" sz="3200" dirty="0"/>
              <a:t>|</a:t>
            </a:r>
            <a:r>
              <a:rPr lang="zh-TW" altLang="en-US" sz="3200" dirty="0"/>
              <a:t>情殺</a:t>
            </a:r>
            <a:r>
              <a:rPr lang="en-US" altLang="zh-TW" sz="3200" dirty="0"/>
              <a:t>|</a:t>
            </a:r>
            <a:r>
              <a:rPr lang="zh-TW" altLang="en-US" sz="3200" dirty="0"/>
              <a:t>溺斃</a:t>
            </a:r>
            <a:r>
              <a:rPr lang="en-US" altLang="zh-TW" sz="3200" dirty="0"/>
              <a:t>|</a:t>
            </a:r>
            <a:r>
              <a:rPr lang="zh-TW" altLang="en-US" sz="3200" dirty="0"/>
              <a:t>砍死</a:t>
            </a:r>
            <a:r>
              <a:rPr lang="en-US" altLang="zh-TW" sz="3200" dirty="0"/>
              <a:t>|</a:t>
            </a:r>
            <a:r>
              <a:rPr lang="zh-TW" altLang="en-US" sz="3200" dirty="0"/>
              <a:t>殺女友</a:t>
            </a:r>
            <a:r>
              <a:rPr lang="en-US" altLang="zh-TW" sz="3200" dirty="0"/>
              <a:t>|78</a:t>
            </a:r>
            <a:r>
              <a:rPr lang="zh-TW" altLang="en-US" sz="3200" dirty="0"/>
              <a:t>刀</a:t>
            </a:r>
            <a:endParaRPr lang="en-US" altLang="zh-TW" sz="3200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sz="3200" dirty="0"/>
              <a:t>「排除」：麻疹</a:t>
            </a:r>
            <a:r>
              <a:rPr lang="en-US" altLang="zh-TW" sz="3200" dirty="0"/>
              <a:t>|</a:t>
            </a:r>
            <a:r>
              <a:rPr lang="zh-TW" altLang="en-US" sz="3200" dirty="0"/>
              <a:t>致死率</a:t>
            </a:r>
            <a:r>
              <a:rPr lang="en-US" altLang="zh-TW" sz="3200" dirty="0"/>
              <a:t>|</a:t>
            </a:r>
            <a:r>
              <a:rPr lang="zh-TW" altLang="en-US" sz="3200" dirty="0"/>
              <a:t>把話說死</a:t>
            </a:r>
            <a:r>
              <a:rPr lang="en-US" altLang="zh-TW" sz="3200" dirty="0"/>
              <a:t>|</a:t>
            </a:r>
            <a:r>
              <a:rPr lang="zh-TW" altLang="en-US" sz="3200" dirty="0"/>
              <a:t>這背影好殺</a:t>
            </a:r>
            <a:r>
              <a:rPr lang="en-US" altLang="zh-TW" sz="3200" dirty="0"/>
              <a:t>|</a:t>
            </a:r>
            <a:r>
              <a:rPr lang="zh-TW" altLang="en-US" sz="3200" dirty="0"/>
              <a:t>西南航空</a:t>
            </a:r>
            <a:r>
              <a:rPr lang="en-US" altLang="zh-TW" sz="3200" dirty="0"/>
              <a:t>|</a:t>
            </a:r>
            <a:r>
              <a:rPr lang="zh-TW" altLang="en-US" sz="3200" dirty="0"/>
              <a:t>石虎</a:t>
            </a:r>
            <a:r>
              <a:rPr lang="en-US" altLang="zh-TW" sz="3200" dirty="0"/>
              <a:t>|</a:t>
            </a:r>
            <a:r>
              <a:rPr lang="zh-TW" altLang="en-US" sz="3200" dirty="0"/>
              <a:t>刺殺終點戰</a:t>
            </a:r>
            <a:r>
              <a:rPr lang="en-US" altLang="zh-TW" sz="3200" dirty="0"/>
              <a:t>|</a:t>
            </a:r>
            <a:r>
              <a:rPr lang="zh-TW" altLang="en-US" sz="3200" dirty="0"/>
              <a:t>回憶殺</a:t>
            </a:r>
            <a:r>
              <a:rPr lang="en-US" altLang="zh-TW" sz="3200" dirty="0"/>
              <a:t>|......</a:t>
            </a:r>
            <a:endParaRPr lang="zh-TW" altLang="en-US" sz="3200" dirty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43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9953" y="284909"/>
            <a:ext cx="10833847" cy="1325563"/>
          </a:xfrm>
        </p:spPr>
        <p:txBody>
          <a:bodyPr anchor="t"/>
          <a:lstStyle/>
          <a:p>
            <a:r>
              <a:rPr lang="zh-TW" altLang="en-US" dirty="0"/>
              <a:t>研究方法－以</a:t>
            </a:r>
            <a:r>
              <a:rPr lang="en-US" altLang="zh-TW" dirty="0"/>
              <a:t>107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月至</a:t>
            </a:r>
            <a:r>
              <a:rPr lang="en-US" altLang="zh-TW" dirty="0"/>
              <a:t>6</a:t>
            </a:r>
            <a:r>
              <a:rPr lang="zh-TW" altLang="en-US" dirty="0"/>
              <a:t>月設觀測範圍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446814"/>
              </p:ext>
            </p:extLst>
          </p:nvPr>
        </p:nvGraphicFramePr>
        <p:xfrm>
          <a:off x="649044" y="992924"/>
          <a:ext cx="10909151" cy="536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892731" y="4289991"/>
            <a:ext cx="2670817" cy="1434016"/>
            <a:chOff x="4059560" y="2143245"/>
            <a:chExt cx="3690212" cy="1434016"/>
          </a:xfrm>
          <a:solidFill>
            <a:srgbClr val="1B2911"/>
          </a:solidFill>
        </p:grpSpPr>
        <p:sp>
          <p:nvSpPr>
            <p:cNvPr id="7" name="向右箭號 6"/>
            <p:cNvSpPr/>
            <p:nvPr/>
          </p:nvSpPr>
          <p:spPr>
            <a:xfrm>
              <a:off x="4059560" y="2143245"/>
              <a:ext cx="3690212" cy="1434016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向右箭號 4"/>
            <p:cNvSpPr txBox="1"/>
            <p:nvPr/>
          </p:nvSpPr>
          <p:spPr>
            <a:xfrm>
              <a:off x="4059560" y="2501749"/>
              <a:ext cx="3022941" cy="7170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254000" bIns="250766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篩選新案</a:t>
              </a:r>
              <a:endParaRPr lang="zh-TW" altLang="en-US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9595822" y="4242516"/>
            <a:ext cx="1666800" cy="2073600"/>
            <a:chOff x="4564363" y="3226761"/>
            <a:chExt cx="1693037" cy="2072439"/>
          </a:xfrm>
          <a:solidFill>
            <a:srgbClr val="D2A000"/>
          </a:solidFill>
        </p:grpSpPr>
        <p:sp>
          <p:nvSpPr>
            <p:cNvPr id="10" name="矩形 9"/>
            <p:cNvSpPr/>
            <p:nvPr/>
          </p:nvSpPr>
          <p:spPr>
            <a:xfrm>
              <a:off x="4564363" y="3226761"/>
              <a:ext cx="1693037" cy="2072439"/>
            </a:xfrm>
            <a:prstGeom prst="rect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文字方塊 10"/>
            <p:cNvSpPr txBox="1"/>
            <p:nvPr/>
          </p:nvSpPr>
          <p:spPr>
            <a:xfrm>
              <a:off x="4564363" y="3226761"/>
              <a:ext cx="1693037" cy="2072439"/>
            </a:xfrm>
            <a:prstGeom prst="rect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總則數</a:t>
              </a:r>
              <a:endParaRPr lang="en-US" altLang="zh-TW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7,688</a:t>
              </a:r>
              <a:r>
                <a:rPr lang="zh-TW" altLang="en-US" sz="25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則</a:t>
              </a:r>
              <a:endParaRPr lang="en-US" altLang="zh-TW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總類別</a:t>
              </a:r>
              <a:endParaRPr lang="en-US" altLang="zh-TW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sz="25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18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研究發現－報導則數前六名殺人案件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67026"/>
              </p:ext>
            </p:extLst>
          </p:nvPr>
        </p:nvGraphicFramePr>
        <p:xfrm>
          <a:off x="838200" y="1581376"/>
          <a:ext cx="10515600" cy="477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812240416"/>
                    </a:ext>
                  </a:extLst>
                </a:gridCol>
                <a:gridCol w="3582297">
                  <a:extLst>
                    <a:ext uri="{9D8B030D-6E8A-4147-A177-3AD203B41FA5}">
                      <a16:colId xmlns:a16="http://schemas.microsoft.com/office/drawing/2014/main" val="545570455"/>
                    </a:ext>
                  </a:extLst>
                </a:gridCol>
                <a:gridCol w="1592131">
                  <a:extLst>
                    <a:ext uri="{9D8B030D-6E8A-4147-A177-3AD203B41FA5}">
                      <a16:colId xmlns:a16="http://schemas.microsoft.com/office/drawing/2014/main" val="380747011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36237000"/>
                    </a:ext>
                  </a:extLst>
                </a:gridCol>
                <a:gridCol w="1822525">
                  <a:extLst>
                    <a:ext uri="{9D8B030D-6E8A-4147-A177-3AD203B41FA5}">
                      <a16:colId xmlns:a16="http://schemas.microsoft.com/office/drawing/2014/main" val="2967253538"/>
                    </a:ext>
                  </a:extLst>
                </a:gridCol>
              </a:tblGrid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編號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報導案件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案發日期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案件類型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報導則數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58321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台北華山，男勒斃女後分屍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6/18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殺人後分屍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1,747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422265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新北板橋，男殺死女友後分屍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5/28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親密關係殺人、分屍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1,413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092045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台北男持刀刺死前女友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5/28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親密關係殺人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458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002947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D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彰化姨丈虐死女童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5/22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親密關係殺人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376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131237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E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桃園丈夫殺死妻子後分屍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5/26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親密關係殺人、分屍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316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317059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F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台南男持鈍器打死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名親戚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5/11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親密關係殺多人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302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29390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92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研究發現－報導則數前六名殺人案件比率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0C718F-F327-470C-A59C-003BE247ED02}"/>
              </a:ext>
            </a:extLst>
          </p:cNvPr>
          <p:cNvSpPr txBox="1"/>
          <p:nvPr/>
        </p:nvSpPr>
        <p:spPr>
          <a:xfrm>
            <a:off x="7401261" y="3929102"/>
            <a:ext cx="4378362" cy="22159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Ａ案：台北華山－殺人後分屍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Ｂ案：新北板橋－殺女友後分屍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Ｃ案：台北－刺死前女友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Ｄ案：彰化－虐死女童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Ｅ案：桃園－殺妻後分屍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Ｆ案：台南－打死三名親戚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4" y="1459461"/>
            <a:ext cx="8474174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0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研究發現－報導則數前六名殺人案件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65981"/>
              </p:ext>
            </p:extLst>
          </p:nvPr>
        </p:nvGraphicFramePr>
        <p:xfrm>
          <a:off x="838200" y="1581376"/>
          <a:ext cx="10515600" cy="477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812240416"/>
                    </a:ext>
                  </a:extLst>
                </a:gridCol>
                <a:gridCol w="3582297">
                  <a:extLst>
                    <a:ext uri="{9D8B030D-6E8A-4147-A177-3AD203B41FA5}">
                      <a16:colId xmlns:a16="http://schemas.microsoft.com/office/drawing/2014/main" val="545570455"/>
                    </a:ext>
                  </a:extLst>
                </a:gridCol>
                <a:gridCol w="1592131">
                  <a:extLst>
                    <a:ext uri="{9D8B030D-6E8A-4147-A177-3AD203B41FA5}">
                      <a16:colId xmlns:a16="http://schemas.microsoft.com/office/drawing/2014/main" val="3807470113"/>
                    </a:ext>
                  </a:extLst>
                </a:gridCol>
                <a:gridCol w="2140772">
                  <a:extLst>
                    <a:ext uri="{9D8B030D-6E8A-4147-A177-3AD203B41FA5}">
                      <a16:colId xmlns:a16="http://schemas.microsoft.com/office/drawing/2014/main" val="1536237000"/>
                    </a:ext>
                  </a:extLst>
                </a:gridCol>
                <a:gridCol w="2424953">
                  <a:extLst>
                    <a:ext uri="{9D8B030D-6E8A-4147-A177-3AD203B41FA5}">
                      <a16:colId xmlns:a16="http://schemas.microsoft.com/office/drawing/2014/main" val="2967253538"/>
                    </a:ext>
                  </a:extLst>
                </a:gridCol>
              </a:tblGrid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編號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報導案件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報導則數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報導天數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單日平均報導則數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58321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台北華山，男勒斃女後分屍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1,747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12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146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422265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新北板橋，男殺死女友後分屍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1,413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20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71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092045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台北男持刀刺死前女友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458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8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57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002947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彰化姨丈虐死女童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376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9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42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131237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桃園丈夫殺死妻子後分屍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316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63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317059"/>
                  </a:ext>
                </a:extLst>
              </a:tr>
              <a:tr h="6821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台南男持鈍器打死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名親戚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302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29390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907332" y="1581376"/>
            <a:ext cx="2446468" cy="477497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3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708</Words>
  <Application>Microsoft Office PowerPoint</Application>
  <PresentationFormat>寬螢幕</PresentationFormat>
  <Paragraphs>141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Times New Roman</vt:lpstr>
      <vt:lpstr>I.Ngaan</vt:lpstr>
      <vt:lpstr>微軟正黑體</vt:lpstr>
      <vt:lpstr>新細明體</vt:lpstr>
      <vt:lpstr>Arial</vt:lpstr>
      <vt:lpstr>Calibri</vt:lpstr>
      <vt:lpstr>Office 佈景主題</vt:lpstr>
      <vt:lpstr>殺人案件網路報導大解析 以107年5月至6月為例</vt:lpstr>
      <vt:lpstr>緣起－107年5月至6月時間特殊性</vt:lpstr>
      <vt:lpstr>目的</vt:lpstr>
      <vt:lpstr>研究方法－使用KEYPO大數據關鍵引擎</vt:lpstr>
      <vt:lpstr>研究方法－篩選網路報導與關鍵字</vt:lpstr>
      <vt:lpstr>研究方法－以107年5月至6月設觀測範圍</vt:lpstr>
      <vt:lpstr>研究發現－報導則數前六名殺人案件</vt:lpstr>
      <vt:lpstr>研究發現－報導則數前六名殺人案件比率</vt:lpstr>
      <vt:lpstr>研究發現－報導則數前六名殺人案件</vt:lpstr>
      <vt:lpstr>研究發現－報導較缺乏被害人保護議題</vt:lpstr>
      <vt:lpstr>研究發現－追蹤報導引發死刑議題討論</vt:lpstr>
      <vt:lpstr>結語</vt:lpstr>
      <vt:lpstr>感謝聆聽 請多指教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蔡宜家</dc:creator>
  <cp:lastModifiedBy>蔡宜家</cp:lastModifiedBy>
  <cp:revision>50</cp:revision>
  <dcterms:created xsi:type="dcterms:W3CDTF">2019-09-18T06:45:08Z</dcterms:created>
  <dcterms:modified xsi:type="dcterms:W3CDTF">2019-09-24T01:04:21Z</dcterms:modified>
</cp:coreProperties>
</file>