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82" r:id="rId5"/>
    <p:sldId id="261" r:id="rId6"/>
    <p:sldId id="262" r:id="rId7"/>
    <p:sldId id="263" r:id="rId8"/>
    <p:sldId id="275" r:id="rId9"/>
    <p:sldId id="283" r:id="rId10"/>
    <p:sldId id="280" r:id="rId11"/>
    <p:sldId id="284" r:id="rId12"/>
    <p:sldId id="281" r:id="rId13"/>
    <p:sldId id="285" r:id="rId14"/>
    <p:sldId id="269" r:id="rId15"/>
  </p:sldIdLst>
  <p:sldSz cx="12192000" cy="6858000"/>
  <p:notesSz cx="6858000" cy="9144000"/>
  <p:embeddedFontLst>
    <p:embeddedFont>
      <p:font typeface="微軟正黑體" panose="020B0604030504040204" pitchFamily="34" charset="-120"/>
      <p:regular r:id="rId17"/>
      <p:bold r:id="rId18"/>
    </p:embeddedFont>
    <p:embeddedFont>
      <p:font typeface="標楷體" panose="03000509000000000000" pitchFamily="65" charset="-12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C409"/>
    <a:srgbClr val="1B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ichia\Desktop\&#36914;&#25731;&#12398;&#21103;&#30740;&#31350;&#21729;\107&#24180;&#29359;&#32618;&#29376;&#27841;&#21450;&#20854;&#20998;&#26512;\&#31038;&#26371;&#38364;&#27880;&#28966;&#40670;&#35696;&#38988;\&#27578;&#20154;&#26696;&#20214;&#38971;&#20659;&#65311;&#26512;&#35542;%202018%20&#24180;%204%20&#26376;&#33267;%206%20&#26376;&#27578;&#20154;&#26696;&#20214;&#32178;&#36335;&#26032;&#32862;&#33287;&#27515;&#21009;&#32882;&#37327;\KEYPO\&#20998;&#26512;&#22294;\1081029&#27578;&#20154;&#26032;&#32862;&#33287;&#27515;&#2100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ichia\Desktop\&#36914;&#25731;&#12398;&#21103;&#30740;&#31350;&#21729;\107&#24180;&#29359;&#32618;&#29376;&#27841;&#21450;&#20854;&#20998;&#26512;\&#31038;&#26371;&#38364;&#27880;&#28966;&#40670;&#35696;&#38988;\&#27578;&#20154;&#26696;&#20214;&#38971;&#20659;&#65311;&#26512;&#35542;%202018%20&#24180;%204%20&#26376;&#33267;%206%20&#26376;&#27578;&#20154;&#26696;&#20214;&#32178;&#36335;&#26032;&#32862;&#33287;&#27515;&#21009;&#32882;&#37327;\KEYPO\&#20998;&#26512;&#22294;\1081029&#27578;&#20154;&#26032;&#32862;&#33287;&#27515;&#2100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ichia\Desktop\&#36914;&#25731;&#12398;&#21103;&#30740;&#31350;&#21729;\107&#24180;&#29359;&#32618;&#29376;&#27841;&#21450;&#20854;&#20998;&#26512;\&#31038;&#26371;&#38364;&#27880;&#28966;&#40670;&#35696;&#38988;\&#27578;&#20154;&#26696;&#20214;&#38971;&#20659;&#65311;&#26512;&#35542;%202018%20&#24180;%204%20&#26376;&#33267;%206%20&#26376;&#27578;&#20154;&#26696;&#20214;&#32178;&#36335;&#26032;&#32862;&#33287;&#27515;&#21009;&#32882;&#37327;\KEYPO\&#20998;&#26512;&#22294;\1081029&#27578;&#20154;&#26032;&#32862;&#33287;&#27515;&#2100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zh-TW" sz="1600"/>
              <a:t>則（死刑）</a:t>
            </a:r>
          </a:p>
        </c:rich>
      </c:tx>
      <c:layout>
        <c:manualLayout>
          <c:xMode val="edge"/>
          <c:yMode val="edge"/>
          <c:x val="0.86997351312304361"/>
          <c:y val="1.1281337841459174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54403139966731E-2"/>
          <c:y val="9.1035975218790935E-2"/>
          <c:w val="0.87737474647810121"/>
          <c:h val="0.72467002672894965"/>
        </c:manualLayout>
      </c:layout>
      <c:areaChart>
        <c:grouping val="stacked"/>
        <c:varyColors val="0"/>
        <c:ser>
          <c:idx val="0"/>
          <c:order val="0"/>
          <c:tx>
            <c:v>新案初見報導</c:v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新聞趨勢圖!$B$142:$CN$142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138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38</c:v>
                </c:pt>
                <c:pt idx="31">
                  <c:v>0</c:v>
                </c:pt>
                <c:pt idx="32">
                  <c:v>10</c:v>
                </c:pt>
                <c:pt idx="33">
                  <c:v>0</c:v>
                </c:pt>
                <c:pt idx="34">
                  <c:v>1</c:v>
                </c:pt>
                <c:pt idx="35">
                  <c:v>75</c:v>
                </c:pt>
                <c:pt idx="36">
                  <c:v>35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41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31</c:v>
                </c:pt>
                <c:pt idx="52">
                  <c:v>0</c:v>
                </c:pt>
                <c:pt idx="53">
                  <c:v>34</c:v>
                </c:pt>
                <c:pt idx="54">
                  <c:v>0</c:v>
                </c:pt>
                <c:pt idx="55">
                  <c:v>50</c:v>
                </c:pt>
                <c:pt idx="56">
                  <c:v>36</c:v>
                </c:pt>
                <c:pt idx="57">
                  <c:v>634</c:v>
                </c:pt>
                <c:pt idx="58">
                  <c:v>32</c:v>
                </c:pt>
                <c:pt idx="59">
                  <c:v>155</c:v>
                </c:pt>
                <c:pt idx="60">
                  <c:v>0</c:v>
                </c:pt>
                <c:pt idx="61">
                  <c:v>0</c:v>
                </c:pt>
                <c:pt idx="62">
                  <c:v>15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44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22</c:v>
                </c:pt>
                <c:pt idx="71">
                  <c:v>0</c:v>
                </c:pt>
                <c:pt idx="72">
                  <c:v>25</c:v>
                </c:pt>
                <c:pt idx="73">
                  <c:v>0</c:v>
                </c:pt>
                <c:pt idx="74">
                  <c:v>24</c:v>
                </c:pt>
                <c:pt idx="75">
                  <c:v>30</c:v>
                </c:pt>
                <c:pt idx="76">
                  <c:v>0</c:v>
                </c:pt>
                <c:pt idx="77">
                  <c:v>0</c:v>
                </c:pt>
                <c:pt idx="78">
                  <c:v>502</c:v>
                </c:pt>
                <c:pt idx="79">
                  <c:v>43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109</c:v>
                </c:pt>
                <c:pt idx="89">
                  <c:v>21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8C3-A128-B50A7252CB2C}"/>
            </c:ext>
          </c:extLst>
        </c:ser>
        <c:ser>
          <c:idx val="1"/>
          <c:order val="1"/>
          <c:tx>
            <c:v>舊案初見報導</c:v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新聞趨勢圖!$B$143:$CN$143</c:f>
              <c:numCache>
                <c:formatCode>General</c:formatCode>
                <c:ptCount val="91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10</c:v>
                </c:pt>
                <c:pt idx="12">
                  <c:v>19</c:v>
                </c:pt>
                <c:pt idx="13">
                  <c:v>0</c:v>
                </c:pt>
                <c:pt idx="14">
                  <c:v>0</c:v>
                </c:pt>
                <c:pt idx="15">
                  <c:v>19</c:v>
                </c:pt>
                <c:pt idx="16">
                  <c:v>4</c:v>
                </c:pt>
                <c:pt idx="17">
                  <c:v>12</c:v>
                </c:pt>
                <c:pt idx="18">
                  <c:v>17</c:v>
                </c:pt>
                <c:pt idx="19">
                  <c:v>4</c:v>
                </c:pt>
                <c:pt idx="20">
                  <c:v>0</c:v>
                </c:pt>
                <c:pt idx="21">
                  <c:v>1</c:v>
                </c:pt>
                <c:pt idx="22">
                  <c:v>3</c:v>
                </c:pt>
                <c:pt idx="23">
                  <c:v>15</c:v>
                </c:pt>
                <c:pt idx="24">
                  <c:v>3</c:v>
                </c:pt>
                <c:pt idx="25">
                  <c:v>14</c:v>
                </c:pt>
                <c:pt idx="26">
                  <c:v>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14</c:v>
                </c:pt>
                <c:pt idx="37">
                  <c:v>5</c:v>
                </c:pt>
                <c:pt idx="38">
                  <c:v>26</c:v>
                </c:pt>
                <c:pt idx="39">
                  <c:v>2</c:v>
                </c:pt>
                <c:pt idx="40">
                  <c:v>0</c:v>
                </c:pt>
                <c:pt idx="41">
                  <c:v>5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43</c:v>
                </c:pt>
                <c:pt idx="51">
                  <c:v>0</c:v>
                </c:pt>
                <c:pt idx="52">
                  <c:v>6</c:v>
                </c:pt>
                <c:pt idx="53">
                  <c:v>4</c:v>
                </c:pt>
                <c:pt idx="54">
                  <c:v>6</c:v>
                </c:pt>
                <c:pt idx="55">
                  <c:v>0</c:v>
                </c:pt>
                <c:pt idx="56">
                  <c:v>0</c:v>
                </c:pt>
                <c:pt idx="57">
                  <c:v>9</c:v>
                </c:pt>
                <c:pt idx="58">
                  <c:v>5</c:v>
                </c:pt>
                <c:pt idx="59">
                  <c:v>10</c:v>
                </c:pt>
                <c:pt idx="60">
                  <c:v>16</c:v>
                </c:pt>
                <c:pt idx="61">
                  <c:v>4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2</c:v>
                </c:pt>
                <c:pt idx="68">
                  <c:v>4</c:v>
                </c:pt>
                <c:pt idx="69">
                  <c:v>1</c:v>
                </c:pt>
                <c:pt idx="70">
                  <c:v>0</c:v>
                </c:pt>
                <c:pt idx="71">
                  <c:v>14</c:v>
                </c:pt>
                <c:pt idx="72">
                  <c:v>32</c:v>
                </c:pt>
                <c:pt idx="73">
                  <c:v>17</c:v>
                </c:pt>
                <c:pt idx="74">
                  <c:v>14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22</c:v>
                </c:pt>
                <c:pt idx="80">
                  <c:v>4</c:v>
                </c:pt>
                <c:pt idx="81">
                  <c:v>0</c:v>
                </c:pt>
                <c:pt idx="82">
                  <c:v>12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5</c:v>
                </c:pt>
                <c:pt idx="9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8C3-A128-B50A7252CB2C}"/>
            </c:ext>
          </c:extLst>
        </c:ser>
        <c:ser>
          <c:idx val="2"/>
          <c:order val="2"/>
          <c:tx>
            <c:v>新案追蹤報導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新聞趨勢圖!$B$144:$CN$144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25</c:v>
                </c:pt>
                <c:pt idx="13">
                  <c:v>10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15</c:v>
                </c:pt>
                <c:pt idx="23">
                  <c:v>10</c:v>
                </c:pt>
                <c:pt idx="24">
                  <c:v>1</c:v>
                </c:pt>
                <c:pt idx="25">
                  <c:v>0</c:v>
                </c:pt>
                <c:pt idx="26">
                  <c:v>22</c:v>
                </c:pt>
                <c:pt idx="27">
                  <c:v>13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94</c:v>
                </c:pt>
                <c:pt idx="32">
                  <c:v>15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15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182</c:v>
                </c:pt>
                <c:pt idx="42">
                  <c:v>51</c:v>
                </c:pt>
                <c:pt idx="43">
                  <c:v>7</c:v>
                </c:pt>
                <c:pt idx="44">
                  <c:v>2</c:v>
                </c:pt>
                <c:pt idx="45">
                  <c:v>3</c:v>
                </c:pt>
                <c:pt idx="46">
                  <c:v>42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24</c:v>
                </c:pt>
                <c:pt idx="53">
                  <c:v>57</c:v>
                </c:pt>
                <c:pt idx="54">
                  <c:v>312</c:v>
                </c:pt>
                <c:pt idx="55">
                  <c:v>119</c:v>
                </c:pt>
                <c:pt idx="56">
                  <c:v>266</c:v>
                </c:pt>
                <c:pt idx="57">
                  <c:v>76</c:v>
                </c:pt>
                <c:pt idx="58">
                  <c:v>798</c:v>
                </c:pt>
                <c:pt idx="59">
                  <c:v>531</c:v>
                </c:pt>
                <c:pt idx="60">
                  <c:v>226</c:v>
                </c:pt>
                <c:pt idx="61">
                  <c:v>131</c:v>
                </c:pt>
                <c:pt idx="62">
                  <c:v>21</c:v>
                </c:pt>
                <c:pt idx="63">
                  <c:v>134</c:v>
                </c:pt>
                <c:pt idx="64">
                  <c:v>67</c:v>
                </c:pt>
                <c:pt idx="65">
                  <c:v>40</c:v>
                </c:pt>
                <c:pt idx="66">
                  <c:v>79</c:v>
                </c:pt>
                <c:pt idx="67">
                  <c:v>87</c:v>
                </c:pt>
                <c:pt idx="68">
                  <c:v>39</c:v>
                </c:pt>
                <c:pt idx="69">
                  <c:v>4</c:v>
                </c:pt>
                <c:pt idx="70">
                  <c:v>2</c:v>
                </c:pt>
                <c:pt idx="71">
                  <c:v>0</c:v>
                </c:pt>
                <c:pt idx="72">
                  <c:v>11</c:v>
                </c:pt>
                <c:pt idx="73">
                  <c:v>54</c:v>
                </c:pt>
                <c:pt idx="74">
                  <c:v>2</c:v>
                </c:pt>
                <c:pt idx="75">
                  <c:v>10</c:v>
                </c:pt>
                <c:pt idx="76">
                  <c:v>69</c:v>
                </c:pt>
                <c:pt idx="77">
                  <c:v>17</c:v>
                </c:pt>
                <c:pt idx="78">
                  <c:v>96</c:v>
                </c:pt>
                <c:pt idx="79">
                  <c:v>576</c:v>
                </c:pt>
                <c:pt idx="80">
                  <c:v>290</c:v>
                </c:pt>
                <c:pt idx="81">
                  <c:v>183</c:v>
                </c:pt>
                <c:pt idx="82">
                  <c:v>102</c:v>
                </c:pt>
                <c:pt idx="83">
                  <c:v>88</c:v>
                </c:pt>
                <c:pt idx="84">
                  <c:v>22</c:v>
                </c:pt>
                <c:pt idx="85">
                  <c:v>188</c:v>
                </c:pt>
                <c:pt idx="86">
                  <c:v>106</c:v>
                </c:pt>
                <c:pt idx="87">
                  <c:v>91</c:v>
                </c:pt>
                <c:pt idx="88">
                  <c:v>103</c:v>
                </c:pt>
                <c:pt idx="89">
                  <c:v>61</c:v>
                </c:pt>
                <c:pt idx="9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8C3-A128-B50A7252CB2C}"/>
            </c:ext>
          </c:extLst>
        </c:ser>
        <c:ser>
          <c:idx val="3"/>
          <c:order val="3"/>
          <c:tx>
            <c:v>舊案追蹤報導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新聞趨勢圖!$B$145:$CN$145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132</c:v>
                </c:pt>
                <c:pt idx="17">
                  <c:v>45</c:v>
                </c:pt>
                <c:pt idx="18">
                  <c:v>42</c:v>
                </c:pt>
                <c:pt idx="19">
                  <c:v>5</c:v>
                </c:pt>
                <c:pt idx="20">
                  <c:v>1</c:v>
                </c:pt>
                <c:pt idx="21">
                  <c:v>3</c:v>
                </c:pt>
                <c:pt idx="22">
                  <c:v>23</c:v>
                </c:pt>
                <c:pt idx="23">
                  <c:v>10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14</c:v>
                </c:pt>
                <c:pt idx="33">
                  <c:v>64</c:v>
                </c:pt>
                <c:pt idx="34">
                  <c:v>6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1</c:v>
                </c:pt>
                <c:pt idx="39">
                  <c:v>13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8</c:v>
                </c:pt>
                <c:pt idx="56">
                  <c:v>1</c:v>
                </c:pt>
                <c:pt idx="57">
                  <c:v>1</c:v>
                </c:pt>
                <c:pt idx="58">
                  <c:v>21</c:v>
                </c:pt>
                <c:pt idx="59">
                  <c:v>10</c:v>
                </c:pt>
                <c:pt idx="60">
                  <c:v>32</c:v>
                </c:pt>
                <c:pt idx="61">
                  <c:v>29</c:v>
                </c:pt>
                <c:pt idx="62">
                  <c:v>4</c:v>
                </c:pt>
                <c:pt idx="63">
                  <c:v>6</c:v>
                </c:pt>
                <c:pt idx="64">
                  <c:v>3</c:v>
                </c:pt>
                <c:pt idx="65">
                  <c:v>186</c:v>
                </c:pt>
                <c:pt idx="66">
                  <c:v>135</c:v>
                </c:pt>
                <c:pt idx="67">
                  <c:v>84</c:v>
                </c:pt>
                <c:pt idx="68">
                  <c:v>27</c:v>
                </c:pt>
                <c:pt idx="69">
                  <c:v>19</c:v>
                </c:pt>
                <c:pt idx="70">
                  <c:v>6</c:v>
                </c:pt>
                <c:pt idx="71">
                  <c:v>5</c:v>
                </c:pt>
                <c:pt idx="72">
                  <c:v>0</c:v>
                </c:pt>
                <c:pt idx="73">
                  <c:v>13</c:v>
                </c:pt>
                <c:pt idx="74">
                  <c:v>20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4</c:v>
                </c:pt>
                <c:pt idx="79">
                  <c:v>9</c:v>
                </c:pt>
                <c:pt idx="80">
                  <c:v>13</c:v>
                </c:pt>
                <c:pt idx="81">
                  <c:v>0</c:v>
                </c:pt>
                <c:pt idx="82">
                  <c:v>3</c:v>
                </c:pt>
                <c:pt idx="83">
                  <c:v>6</c:v>
                </c:pt>
                <c:pt idx="84">
                  <c:v>13</c:v>
                </c:pt>
                <c:pt idx="85">
                  <c:v>1</c:v>
                </c:pt>
                <c:pt idx="86">
                  <c:v>5</c:v>
                </c:pt>
                <c:pt idx="87">
                  <c:v>4</c:v>
                </c:pt>
                <c:pt idx="88">
                  <c:v>24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8C3-A128-B50A7252C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65344"/>
        <c:axId val="128811008"/>
      </c:areaChart>
      <c:lineChart>
        <c:grouping val="standard"/>
        <c:varyColors val="0"/>
        <c:ser>
          <c:idx val="4"/>
          <c:order val="4"/>
          <c:tx>
            <c:v>死刑聲量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新聞趨勢圖!$B$146:$CN$146</c:f>
              <c:numCache>
                <c:formatCode>#,##0_ </c:formatCode>
                <c:ptCount val="91"/>
                <c:pt idx="0">
                  <c:v>2431</c:v>
                </c:pt>
                <c:pt idx="1">
                  <c:v>749</c:v>
                </c:pt>
                <c:pt idx="2">
                  <c:v>933</c:v>
                </c:pt>
                <c:pt idx="3">
                  <c:v>708</c:v>
                </c:pt>
                <c:pt idx="4">
                  <c:v>761</c:v>
                </c:pt>
                <c:pt idx="5">
                  <c:v>588</c:v>
                </c:pt>
                <c:pt idx="6">
                  <c:v>411</c:v>
                </c:pt>
                <c:pt idx="7">
                  <c:v>392</c:v>
                </c:pt>
                <c:pt idx="8">
                  <c:v>933</c:v>
                </c:pt>
                <c:pt idx="9">
                  <c:v>1498</c:v>
                </c:pt>
                <c:pt idx="10">
                  <c:v>1214</c:v>
                </c:pt>
                <c:pt idx="11">
                  <c:v>1882</c:v>
                </c:pt>
                <c:pt idx="12">
                  <c:v>1787</c:v>
                </c:pt>
                <c:pt idx="13">
                  <c:v>684</c:v>
                </c:pt>
                <c:pt idx="14">
                  <c:v>1039</c:v>
                </c:pt>
                <c:pt idx="15">
                  <c:v>531</c:v>
                </c:pt>
                <c:pt idx="16">
                  <c:v>1374</c:v>
                </c:pt>
                <c:pt idx="17">
                  <c:v>742</c:v>
                </c:pt>
                <c:pt idx="18">
                  <c:v>1040</c:v>
                </c:pt>
                <c:pt idx="19">
                  <c:v>1209</c:v>
                </c:pt>
                <c:pt idx="20">
                  <c:v>593</c:v>
                </c:pt>
                <c:pt idx="21">
                  <c:v>1311</c:v>
                </c:pt>
                <c:pt idx="22">
                  <c:v>1483</c:v>
                </c:pt>
                <c:pt idx="23">
                  <c:v>881</c:v>
                </c:pt>
                <c:pt idx="24">
                  <c:v>485</c:v>
                </c:pt>
                <c:pt idx="25">
                  <c:v>4921</c:v>
                </c:pt>
                <c:pt idx="26">
                  <c:v>3784</c:v>
                </c:pt>
                <c:pt idx="27">
                  <c:v>881</c:v>
                </c:pt>
                <c:pt idx="28">
                  <c:v>528</c:v>
                </c:pt>
                <c:pt idx="29">
                  <c:v>557</c:v>
                </c:pt>
                <c:pt idx="30">
                  <c:v>1763</c:v>
                </c:pt>
                <c:pt idx="31">
                  <c:v>839</c:v>
                </c:pt>
                <c:pt idx="32">
                  <c:v>905</c:v>
                </c:pt>
                <c:pt idx="33">
                  <c:v>623</c:v>
                </c:pt>
                <c:pt idx="34">
                  <c:v>840</c:v>
                </c:pt>
                <c:pt idx="35">
                  <c:v>1331</c:v>
                </c:pt>
                <c:pt idx="36">
                  <c:v>1033</c:v>
                </c:pt>
                <c:pt idx="37">
                  <c:v>790</c:v>
                </c:pt>
                <c:pt idx="38">
                  <c:v>584</c:v>
                </c:pt>
                <c:pt idx="39">
                  <c:v>721</c:v>
                </c:pt>
                <c:pt idx="40">
                  <c:v>594</c:v>
                </c:pt>
                <c:pt idx="41">
                  <c:v>2761</c:v>
                </c:pt>
                <c:pt idx="42">
                  <c:v>1680</c:v>
                </c:pt>
                <c:pt idx="43">
                  <c:v>725</c:v>
                </c:pt>
                <c:pt idx="44">
                  <c:v>977</c:v>
                </c:pt>
                <c:pt idx="45">
                  <c:v>626</c:v>
                </c:pt>
                <c:pt idx="46">
                  <c:v>409</c:v>
                </c:pt>
                <c:pt idx="47">
                  <c:v>582</c:v>
                </c:pt>
                <c:pt idx="48">
                  <c:v>616</c:v>
                </c:pt>
                <c:pt idx="49">
                  <c:v>1609</c:v>
                </c:pt>
                <c:pt idx="50">
                  <c:v>927</c:v>
                </c:pt>
                <c:pt idx="51">
                  <c:v>1628</c:v>
                </c:pt>
                <c:pt idx="52">
                  <c:v>3411</c:v>
                </c:pt>
                <c:pt idx="53">
                  <c:v>3200</c:v>
                </c:pt>
                <c:pt idx="54">
                  <c:v>3442</c:v>
                </c:pt>
                <c:pt idx="55">
                  <c:v>3331</c:v>
                </c:pt>
                <c:pt idx="56">
                  <c:v>1999</c:v>
                </c:pt>
                <c:pt idx="57">
                  <c:v>2459</c:v>
                </c:pt>
                <c:pt idx="58">
                  <c:v>7540</c:v>
                </c:pt>
                <c:pt idx="59">
                  <c:v>9783</c:v>
                </c:pt>
                <c:pt idx="60">
                  <c:v>10582</c:v>
                </c:pt>
                <c:pt idx="61">
                  <c:v>5133</c:v>
                </c:pt>
                <c:pt idx="62">
                  <c:v>3728</c:v>
                </c:pt>
                <c:pt idx="63">
                  <c:v>11042</c:v>
                </c:pt>
                <c:pt idx="64">
                  <c:v>5577</c:v>
                </c:pt>
                <c:pt idx="65">
                  <c:v>15420</c:v>
                </c:pt>
                <c:pt idx="66">
                  <c:v>24262</c:v>
                </c:pt>
                <c:pt idx="67">
                  <c:v>19802</c:v>
                </c:pt>
                <c:pt idx="68">
                  <c:v>7777</c:v>
                </c:pt>
                <c:pt idx="69">
                  <c:v>3650</c:v>
                </c:pt>
                <c:pt idx="70">
                  <c:v>1348</c:v>
                </c:pt>
                <c:pt idx="71">
                  <c:v>884</c:v>
                </c:pt>
                <c:pt idx="72">
                  <c:v>1055</c:v>
                </c:pt>
                <c:pt idx="73">
                  <c:v>1477</c:v>
                </c:pt>
                <c:pt idx="74">
                  <c:v>1304</c:v>
                </c:pt>
                <c:pt idx="75">
                  <c:v>756</c:v>
                </c:pt>
                <c:pt idx="76">
                  <c:v>808</c:v>
                </c:pt>
                <c:pt idx="77">
                  <c:v>741</c:v>
                </c:pt>
                <c:pt idx="78">
                  <c:v>11001</c:v>
                </c:pt>
                <c:pt idx="79">
                  <c:v>21130</c:v>
                </c:pt>
                <c:pt idx="80">
                  <c:v>14766</c:v>
                </c:pt>
                <c:pt idx="81">
                  <c:v>17095</c:v>
                </c:pt>
                <c:pt idx="82">
                  <c:v>6551</c:v>
                </c:pt>
                <c:pt idx="83">
                  <c:v>4278</c:v>
                </c:pt>
                <c:pt idx="84">
                  <c:v>2717</c:v>
                </c:pt>
                <c:pt idx="85">
                  <c:v>4829</c:v>
                </c:pt>
                <c:pt idx="86">
                  <c:v>2535</c:v>
                </c:pt>
                <c:pt idx="87">
                  <c:v>8034</c:v>
                </c:pt>
                <c:pt idx="88">
                  <c:v>15447</c:v>
                </c:pt>
                <c:pt idx="89">
                  <c:v>7709</c:v>
                </c:pt>
                <c:pt idx="90">
                  <c:v>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C9-48C3-A128-B50A7252C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14080"/>
        <c:axId val="128812544"/>
      </c:lineChart>
      <c:dateAx>
        <c:axId val="1274653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zh-TW" sz="1600"/>
                  <a:t>則</a:t>
                </a:r>
              </a:p>
            </c:rich>
          </c:tx>
          <c:layout>
            <c:manualLayout>
              <c:xMode val="edge"/>
              <c:yMode val="edge"/>
              <c:x val="3.7577237591267861E-2"/>
              <c:y val="1.371557375023994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8811008"/>
        <c:crosses val="autoZero"/>
        <c:auto val="1"/>
        <c:lblOffset val="100"/>
        <c:baseTimeUnit val="days"/>
      </c:dateAx>
      <c:valAx>
        <c:axId val="12881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7465344"/>
        <c:crosses val="autoZero"/>
        <c:crossBetween val="between"/>
      </c:valAx>
      <c:valAx>
        <c:axId val="128812544"/>
        <c:scaling>
          <c:orientation val="minMax"/>
        </c:scaling>
        <c:delete val="0"/>
        <c:axPos val="r"/>
        <c:numFmt formatCode="#,##0_ 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8814080"/>
        <c:crosses val="max"/>
        <c:crossBetween val="between"/>
        <c:majorUnit val="3000"/>
      </c:valAx>
      <c:dateAx>
        <c:axId val="128814080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1288125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21044935505735"/>
          <c:w val="1"/>
          <c:h val="7.130707140970159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zh-TW" sz="1600"/>
              <a:t>則（死刑）</a:t>
            </a:r>
          </a:p>
        </c:rich>
      </c:tx>
      <c:layout>
        <c:manualLayout>
          <c:xMode val="edge"/>
          <c:yMode val="edge"/>
          <c:x val="0.86997351312304361"/>
          <c:y val="1.1281337841459174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54403139966731E-2"/>
          <c:y val="9.1035975218790935E-2"/>
          <c:w val="0.87737474647810121"/>
          <c:h val="0.72467002672894965"/>
        </c:manualLayout>
      </c:layout>
      <c:areaChart>
        <c:grouping val="stacked"/>
        <c:varyColors val="0"/>
        <c:ser>
          <c:idx val="0"/>
          <c:order val="0"/>
          <c:tx>
            <c:v>新案初見報導</c:v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新聞趨勢圖!$B$142:$CN$142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138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38</c:v>
                </c:pt>
                <c:pt idx="31">
                  <c:v>0</c:v>
                </c:pt>
                <c:pt idx="32">
                  <c:v>10</c:v>
                </c:pt>
                <c:pt idx="33">
                  <c:v>0</c:v>
                </c:pt>
                <c:pt idx="34">
                  <c:v>1</c:v>
                </c:pt>
                <c:pt idx="35">
                  <c:v>75</c:v>
                </c:pt>
                <c:pt idx="36">
                  <c:v>35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41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31</c:v>
                </c:pt>
                <c:pt idx="52">
                  <c:v>0</c:v>
                </c:pt>
                <c:pt idx="53">
                  <c:v>34</c:v>
                </c:pt>
                <c:pt idx="54">
                  <c:v>0</c:v>
                </c:pt>
                <c:pt idx="55">
                  <c:v>50</c:v>
                </c:pt>
                <c:pt idx="56">
                  <c:v>36</c:v>
                </c:pt>
                <c:pt idx="57">
                  <c:v>634</c:v>
                </c:pt>
                <c:pt idx="58">
                  <c:v>32</c:v>
                </c:pt>
                <c:pt idx="59">
                  <c:v>155</c:v>
                </c:pt>
                <c:pt idx="60">
                  <c:v>0</c:v>
                </c:pt>
                <c:pt idx="61">
                  <c:v>0</c:v>
                </c:pt>
                <c:pt idx="62">
                  <c:v>15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44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22</c:v>
                </c:pt>
                <c:pt idx="71">
                  <c:v>0</c:v>
                </c:pt>
                <c:pt idx="72">
                  <c:v>25</c:v>
                </c:pt>
                <c:pt idx="73">
                  <c:v>0</c:v>
                </c:pt>
                <c:pt idx="74">
                  <c:v>24</c:v>
                </c:pt>
                <c:pt idx="75">
                  <c:v>30</c:v>
                </c:pt>
                <c:pt idx="76">
                  <c:v>0</c:v>
                </c:pt>
                <c:pt idx="77">
                  <c:v>0</c:v>
                </c:pt>
                <c:pt idx="78">
                  <c:v>502</c:v>
                </c:pt>
                <c:pt idx="79">
                  <c:v>43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109</c:v>
                </c:pt>
                <c:pt idx="89">
                  <c:v>21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3-4318-A1DF-94F94C32C8F6}"/>
            </c:ext>
          </c:extLst>
        </c:ser>
        <c:ser>
          <c:idx val="1"/>
          <c:order val="1"/>
          <c:tx>
            <c:v>舊案初見報導</c:v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新聞趨勢圖!$B$143:$CN$143</c:f>
              <c:numCache>
                <c:formatCode>General</c:formatCode>
                <c:ptCount val="91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10</c:v>
                </c:pt>
                <c:pt idx="12">
                  <c:v>19</c:v>
                </c:pt>
                <c:pt idx="13">
                  <c:v>0</c:v>
                </c:pt>
                <c:pt idx="14">
                  <c:v>0</c:v>
                </c:pt>
                <c:pt idx="15">
                  <c:v>19</c:v>
                </c:pt>
                <c:pt idx="16">
                  <c:v>4</c:v>
                </c:pt>
                <c:pt idx="17">
                  <c:v>12</c:v>
                </c:pt>
                <c:pt idx="18">
                  <c:v>17</c:v>
                </c:pt>
                <c:pt idx="19">
                  <c:v>4</c:v>
                </c:pt>
                <c:pt idx="20">
                  <c:v>0</c:v>
                </c:pt>
                <c:pt idx="21">
                  <c:v>1</c:v>
                </c:pt>
                <c:pt idx="22">
                  <c:v>3</c:v>
                </c:pt>
                <c:pt idx="23">
                  <c:v>15</c:v>
                </c:pt>
                <c:pt idx="24">
                  <c:v>3</c:v>
                </c:pt>
                <c:pt idx="25">
                  <c:v>14</c:v>
                </c:pt>
                <c:pt idx="26">
                  <c:v>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14</c:v>
                </c:pt>
                <c:pt idx="37">
                  <c:v>5</c:v>
                </c:pt>
                <c:pt idx="38">
                  <c:v>26</c:v>
                </c:pt>
                <c:pt idx="39">
                  <c:v>2</c:v>
                </c:pt>
                <c:pt idx="40">
                  <c:v>0</c:v>
                </c:pt>
                <c:pt idx="41">
                  <c:v>5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43</c:v>
                </c:pt>
                <c:pt idx="51">
                  <c:v>0</c:v>
                </c:pt>
                <c:pt idx="52">
                  <c:v>6</c:v>
                </c:pt>
                <c:pt idx="53">
                  <c:v>4</c:v>
                </c:pt>
                <c:pt idx="54">
                  <c:v>6</c:v>
                </c:pt>
                <c:pt idx="55">
                  <c:v>0</c:v>
                </c:pt>
                <c:pt idx="56">
                  <c:v>0</c:v>
                </c:pt>
                <c:pt idx="57">
                  <c:v>9</c:v>
                </c:pt>
                <c:pt idx="58">
                  <c:v>5</c:v>
                </c:pt>
                <c:pt idx="59">
                  <c:v>10</c:v>
                </c:pt>
                <c:pt idx="60">
                  <c:v>16</c:v>
                </c:pt>
                <c:pt idx="61">
                  <c:v>4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2</c:v>
                </c:pt>
                <c:pt idx="68">
                  <c:v>4</c:v>
                </c:pt>
                <c:pt idx="69">
                  <c:v>1</c:v>
                </c:pt>
                <c:pt idx="70">
                  <c:v>0</c:v>
                </c:pt>
                <c:pt idx="71">
                  <c:v>14</c:v>
                </c:pt>
                <c:pt idx="72">
                  <c:v>32</c:v>
                </c:pt>
                <c:pt idx="73">
                  <c:v>17</c:v>
                </c:pt>
                <c:pt idx="74">
                  <c:v>14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22</c:v>
                </c:pt>
                <c:pt idx="80">
                  <c:v>4</c:v>
                </c:pt>
                <c:pt idx="81">
                  <c:v>0</c:v>
                </c:pt>
                <c:pt idx="82">
                  <c:v>12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5</c:v>
                </c:pt>
                <c:pt idx="9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3-4318-A1DF-94F94C32C8F6}"/>
            </c:ext>
          </c:extLst>
        </c:ser>
        <c:ser>
          <c:idx val="2"/>
          <c:order val="2"/>
          <c:tx>
            <c:v>新案追蹤報導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新聞趨勢圖!$B$144:$CN$144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25</c:v>
                </c:pt>
                <c:pt idx="13">
                  <c:v>10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15</c:v>
                </c:pt>
                <c:pt idx="23">
                  <c:v>10</c:v>
                </c:pt>
                <c:pt idx="24">
                  <c:v>1</c:v>
                </c:pt>
                <c:pt idx="25">
                  <c:v>0</c:v>
                </c:pt>
                <c:pt idx="26">
                  <c:v>22</c:v>
                </c:pt>
                <c:pt idx="27">
                  <c:v>13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94</c:v>
                </c:pt>
                <c:pt idx="32">
                  <c:v>15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15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182</c:v>
                </c:pt>
                <c:pt idx="42">
                  <c:v>51</c:v>
                </c:pt>
                <c:pt idx="43">
                  <c:v>7</c:v>
                </c:pt>
                <c:pt idx="44">
                  <c:v>2</c:v>
                </c:pt>
                <c:pt idx="45">
                  <c:v>3</c:v>
                </c:pt>
                <c:pt idx="46">
                  <c:v>42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24</c:v>
                </c:pt>
                <c:pt idx="53">
                  <c:v>57</c:v>
                </c:pt>
                <c:pt idx="54">
                  <c:v>312</c:v>
                </c:pt>
                <c:pt idx="55">
                  <c:v>119</c:v>
                </c:pt>
                <c:pt idx="56">
                  <c:v>266</c:v>
                </c:pt>
                <c:pt idx="57">
                  <c:v>76</c:v>
                </c:pt>
                <c:pt idx="58">
                  <c:v>798</c:v>
                </c:pt>
                <c:pt idx="59">
                  <c:v>531</c:v>
                </c:pt>
                <c:pt idx="60">
                  <c:v>226</c:v>
                </c:pt>
                <c:pt idx="61">
                  <c:v>131</c:v>
                </c:pt>
                <c:pt idx="62">
                  <c:v>21</c:v>
                </c:pt>
                <c:pt idx="63">
                  <c:v>134</c:v>
                </c:pt>
                <c:pt idx="64">
                  <c:v>67</c:v>
                </c:pt>
                <c:pt idx="65">
                  <c:v>40</c:v>
                </c:pt>
                <c:pt idx="66">
                  <c:v>79</c:v>
                </c:pt>
                <c:pt idx="67">
                  <c:v>87</c:v>
                </c:pt>
                <c:pt idx="68">
                  <c:v>39</c:v>
                </c:pt>
                <c:pt idx="69">
                  <c:v>4</c:v>
                </c:pt>
                <c:pt idx="70">
                  <c:v>2</c:v>
                </c:pt>
                <c:pt idx="71">
                  <c:v>0</c:v>
                </c:pt>
                <c:pt idx="72">
                  <c:v>11</c:v>
                </c:pt>
                <c:pt idx="73">
                  <c:v>54</c:v>
                </c:pt>
                <c:pt idx="74">
                  <c:v>2</c:v>
                </c:pt>
                <c:pt idx="75">
                  <c:v>10</c:v>
                </c:pt>
                <c:pt idx="76">
                  <c:v>69</c:v>
                </c:pt>
                <c:pt idx="77">
                  <c:v>17</c:v>
                </c:pt>
                <c:pt idx="78">
                  <c:v>96</c:v>
                </c:pt>
                <c:pt idx="79">
                  <c:v>576</c:v>
                </c:pt>
                <c:pt idx="80">
                  <c:v>290</c:v>
                </c:pt>
                <c:pt idx="81">
                  <c:v>183</c:v>
                </c:pt>
                <c:pt idx="82">
                  <c:v>102</c:v>
                </c:pt>
                <c:pt idx="83">
                  <c:v>88</c:v>
                </c:pt>
                <c:pt idx="84">
                  <c:v>22</c:v>
                </c:pt>
                <c:pt idx="85">
                  <c:v>188</c:v>
                </c:pt>
                <c:pt idx="86">
                  <c:v>106</c:v>
                </c:pt>
                <c:pt idx="87">
                  <c:v>91</c:v>
                </c:pt>
                <c:pt idx="88">
                  <c:v>103</c:v>
                </c:pt>
                <c:pt idx="89">
                  <c:v>61</c:v>
                </c:pt>
                <c:pt idx="9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83-4318-A1DF-94F94C32C8F6}"/>
            </c:ext>
          </c:extLst>
        </c:ser>
        <c:ser>
          <c:idx val="3"/>
          <c:order val="3"/>
          <c:tx>
            <c:v>舊案追蹤報導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新聞趨勢圖!$B$145:$CN$145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132</c:v>
                </c:pt>
                <c:pt idx="17">
                  <c:v>45</c:v>
                </c:pt>
                <c:pt idx="18">
                  <c:v>42</c:v>
                </c:pt>
                <c:pt idx="19">
                  <c:v>5</c:v>
                </c:pt>
                <c:pt idx="20">
                  <c:v>1</c:v>
                </c:pt>
                <c:pt idx="21">
                  <c:v>3</c:v>
                </c:pt>
                <c:pt idx="22">
                  <c:v>23</c:v>
                </c:pt>
                <c:pt idx="23">
                  <c:v>10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14</c:v>
                </c:pt>
                <c:pt idx="33">
                  <c:v>64</c:v>
                </c:pt>
                <c:pt idx="34">
                  <c:v>6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1</c:v>
                </c:pt>
                <c:pt idx="39">
                  <c:v>13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8</c:v>
                </c:pt>
                <c:pt idx="56">
                  <c:v>1</c:v>
                </c:pt>
                <c:pt idx="57">
                  <c:v>1</c:v>
                </c:pt>
                <c:pt idx="58">
                  <c:v>21</c:v>
                </c:pt>
                <c:pt idx="59">
                  <c:v>10</c:v>
                </c:pt>
                <c:pt idx="60">
                  <c:v>32</c:v>
                </c:pt>
                <c:pt idx="61">
                  <c:v>29</c:v>
                </c:pt>
                <c:pt idx="62">
                  <c:v>4</c:v>
                </c:pt>
                <c:pt idx="63">
                  <c:v>6</c:v>
                </c:pt>
                <c:pt idx="64">
                  <c:v>3</c:v>
                </c:pt>
                <c:pt idx="65">
                  <c:v>186</c:v>
                </c:pt>
                <c:pt idx="66">
                  <c:v>135</c:v>
                </c:pt>
                <c:pt idx="67">
                  <c:v>84</c:v>
                </c:pt>
                <c:pt idx="68">
                  <c:v>27</c:v>
                </c:pt>
                <c:pt idx="69">
                  <c:v>19</c:v>
                </c:pt>
                <c:pt idx="70">
                  <c:v>6</c:v>
                </c:pt>
                <c:pt idx="71">
                  <c:v>5</c:v>
                </c:pt>
                <c:pt idx="72">
                  <c:v>0</c:v>
                </c:pt>
                <c:pt idx="73">
                  <c:v>13</c:v>
                </c:pt>
                <c:pt idx="74">
                  <c:v>20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4</c:v>
                </c:pt>
                <c:pt idx="79">
                  <c:v>9</c:v>
                </c:pt>
                <c:pt idx="80">
                  <c:v>13</c:v>
                </c:pt>
                <c:pt idx="81">
                  <c:v>0</c:v>
                </c:pt>
                <c:pt idx="82">
                  <c:v>3</c:v>
                </c:pt>
                <c:pt idx="83">
                  <c:v>6</c:v>
                </c:pt>
                <c:pt idx="84">
                  <c:v>13</c:v>
                </c:pt>
                <c:pt idx="85">
                  <c:v>1</c:v>
                </c:pt>
                <c:pt idx="86">
                  <c:v>5</c:v>
                </c:pt>
                <c:pt idx="87">
                  <c:v>4</c:v>
                </c:pt>
                <c:pt idx="88">
                  <c:v>24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3-4318-A1DF-94F94C32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65344"/>
        <c:axId val="128811008"/>
      </c:areaChart>
      <c:lineChart>
        <c:grouping val="standard"/>
        <c:varyColors val="0"/>
        <c:ser>
          <c:idx val="4"/>
          <c:order val="4"/>
          <c:tx>
            <c:v>死刑聲量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新聞趨勢圖!$B$146:$CN$146</c:f>
              <c:numCache>
                <c:formatCode>#,##0_ </c:formatCode>
                <c:ptCount val="91"/>
                <c:pt idx="0">
                  <c:v>2431</c:v>
                </c:pt>
                <c:pt idx="1">
                  <c:v>749</c:v>
                </c:pt>
                <c:pt idx="2">
                  <c:v>933</c:v>
                </c:pt>
                <c:pt idx="3">
                  <c:v>708</c:v>
                </c:pt>
                <c:pt idx="4">
                  <c:v>761</c:v>
                </c:pt>
                <c:pt idx="5">
                  <c:v>588</c:v>
                </c:pt>
                <c:pt idx="6">
                  <c:v>411</c:v>
                </c:pt>
                <c:pt idx="7">
                  <c:v>392</c:v>
                </c:pt>
                <c:pt idx="8">
                  <c:v>933</c:v>
                </c:pt>
                <c:pt idx="9">
                  <c:v>1498</c:v>
                </c:pt>
                <c:pt idx="10">
                  <c:v>1214</c:v>
                </c:pt>
                <c:pt idx="11">
                  <c:v>1882</c:v>
                </c:pt>
                <c:pt idx="12">
                  <c:v>1787</c:v>
                </c:pt>
                <c:pt idx="13">
                  <c:v>684</c:v>
                </c:pt>
                <c:pt idx="14">
                  <c:v>1039</c:v>
                </c:pt>
                <c:pt idx="15">
                  <c:v>531</c:v>
                </c:pt>
                <c:pt idx="16">
                  <c:v>1374</c:v>
                </c:pt>
                <c:pt idx="17">
                  <c:v>742</c:v>
                </c:pt>
                <c:pt idx="18">
                  <c:v>1040</c:v>
                </c:pt>
                <c:pt idx="19">
                  <c:v>1209</c:v>
                </c:pt>
                <c:pt idx="20">
                  <c:v>593</c:v>
                </c:pt>
                <c:pt idx="21">
                  <c:v>1311</c:v>
                </c:pt>
                <c:pt idx="22">
                  <c:v>1483</c:v>
                </c:pt>
                <c:pt idx="23">
                  <c:v>881</c:v>
                </c:pt>
                <c:pt idx="24">
                  <c:v>485</c:v>
                </c:pt>
                <c:pt idx="25">
                  <c:v>4921</c:v>
                </c:pt>
                <c:pt idx="26">
                  <c:v>3784</c:v>
                </c:pt>
                <c:pt idx="27">
                  <c:v>881</c:v>
                </c:pt>
                <c:pt idx="28">
                  <c:v>528</c:v>
                </c:pt>
                <c:pt idx="29">
                  <c:v>557</c:v>
                </c:pt>
                <c:pt idx="30">
                  <c:v>1763</c:v>
                </c:pt>
                <c:pt idx="31">
                  <c:v>839</c:v>
                </c:pt>
                <c:pt idx="32">
                  <c:v>905</c:v>
                </c:pt>
                <c:pt idx="33">
                  <c:v>623</c:v>
                </c:pt>
                <c:pt idx="34">
                  <c:v>840</c:v>
                </c:pt>
                <c:pt idx="35">
                  <c:v>1331</c:v>
                </c:pt>
                <c:pt idx="36">
                  <c:v>1033</c:v>
                </c:pt>
                <c:pt idx="37">
                  <c:v>790</c:v>
                </c:pt>
                <c:pt idx="38">
                  <c:v>584</c:v>
                </c:pt>
                <c:pt idx="39">
                  <c:v>721</c:v>
                </c:pt>
                <c:pt idx="40">
                  <c:v>594</c:v>
                </c:pt>
                <c:pt idx="41">
                  <c:v>2761</c:v>
                </c:pt>
                <c:pt idx="42">
                  <c:v>1680</c:v>
                </c:pt>
                <c:pt idx="43">
                  <c:v>725</c:v>
                </c:pt>
                <c:pt idx="44">
                  <c:v>977</c:v>
                </c:pt>
                <c:pt idx="45">
                  <c:v>626</c:v>
                </c:pt>
                <c:pt idx="46">
                  <c:v>409</c:v>
                </c:pt>
                <c:pt idx="47">
                  <c:v>582</c:v>
                </c:pt>
                <c:pt idx="48">
                  <c:v>616</c:v>
                </c:pt>
                <c:pt idx="49">
                  <c:v>1609</c:v>
                </c:pt>
                <c:pt idx="50">
                  <c:v>927</c:v>
                </c:pt>
                <c:pt idx="51">
                  <c:v>1628</c:v>
                </c:pt>
                <c:pt idx="52">
                  <c:v>3411</c:v>
                </c:pt>
                <c:pt idx="53">
                  <c:v>3200</c:v>
                </c:pt>
                <c:pt idx="54">
                  <c:v>3442</c:v>
                </c:pt>
                <c:pt idx="55">
                  <c:v>3331</c:v>
                </c:pt>
                <c:pt idx="56">
                  <c:v>1999</c:v>
                </c:pt>
                <c:pt idx="57">
                  <c:v>2459</c:v>
                </c:pt>
                <c:pt idx="58">
                  <c:v>7540</c:v>
                </c:pt>
                <c:pt idx="59">
                  <c:v>9783</c:v>
                </c:pt>
                <c:pt idx="60">
                  <c:v>10582</c:v>
                </c:pt>
                <c:pt idx="61">
                  <c:v>5133</c:v>
                </c:pt>
                <c:pt idx="62">
                  <c:v>3728</c:v>
                </c:pt>
                <c:pt idx="63">
                  <c:v>11042</c:v>
                </c:pt>
                <c:pt idx="64">
                  <c:v>5577</c:v>
                </c:pt>
                <c:pt idx="65">
                  <c:v>15420</c:v>
                </c:pt>
                <c:pt idx="66">
                  <c:v>24262</c:v>
                </c:pt>
                <c:pt idx="67">
                  <c:v>19802</c:v>
                </c:pt>
                <c:pt idx="68">
                  <c:v>7777</c:v>
                </c:pt>
                <c:pt idx="69">
                  <c:v>3650</c:v>
                </c:pt>
                <c:pt idx="70">
                  <c:v>1348</c:v>
                </c:pt>
                <c:pt idx="71">
                  <c:v>884</c:v>
                </c:pt>
                <c:pt idx="72">
                  <c:v>1055</c:v>
                </c:pt>
                <c:pt idx="73">
                  <c:v>1477</c:v>
                </c:pt>
                <c:pt idx="74">
                  <c:v>1304</c:v>
                </c:pt>
                <c:pt idx="75">
                  <c:v>756</c:v>
                </c:pt>
                <c:pt idx="76">
                  <c:v>808</c:v>
                </c:pt>
                <c:pt idx="77">
                  <c:v>741</c:v>
                </c:pt>
                <c:pt idx="78">
                  <c:v>11001</c:v>
                </c:pt>
                <c:pt idx="79">
                  <c:v>21130</c:v>
                </c:pt>
                <c:pt idx="80">
                  <c:v>14766</c:v>
                </c:pt>
                <c:pt idx="81">
                  <c:v>17095</c:v>
                </c:pt>
                <c:pt idx="82">
                  <c:v>6551</c:v>
                </c:pt>
                <c:pt idx="83">
                  <c:v>4278</c:v>
                </c:pt>
                <c:pt idx="84">
                  <c:v>2717</c:v>
                </c:pt>
                <c:pt idx="85">
                  <c:v>4829</c:v>
                </c:pt>
                <c:pt idx="86">
                  <c:v>2535</c:v>
                </c:pt>
                <c:pt idx="87">
                  <c:v>8034</c:v>
                </c:pt>
                <c:pt idx="88">
                  <c:v>15447</c:v>
                </c:pt>
                <c:pt idx="89">
                  <c:v>7709</c:v>
                </c:pt>
                <c:pt idx="90">
                  <c:v>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83-4318-A1DF-94F94C32C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14080"/>
        <c:axId val="128812544"/>
      </c:lineChart>
      <c:dateAx>
        <c:axId val="1274653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zh-TW" sz="1600"/>
                  <a:t>則</a:t>
                </a:r>
              </a:p>
            </c:rich>
          </c:tx>
          <c:layout>
            <c:manualLayout>
              <c:xMode val="edge"/>
              <c:yMode val="edge"/>
              <c:x val="3.7577237591267861E-2"/>
              <c:y val="1.371557375023994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8811008"/>
        <c:crosses val="autoZero"/>
        <c:auto val="1"/>
        <c:lblOffset val="100"/>
        <c:baseTimeUnit val="days"/>
      </c:dateAx>
      <c:valAx>
        <c:axId val="12881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7465344"/>
        <c:crosses val="autoZero"/>
        <c:crossBetween val="between"/>
      </c:valAx>
      <c:valAx>
        <c:axId val="128812544"/>
        <c:scaling>
          <c:orientation val="minMax"/>
        </c:scaling>
        <c:delete val="0"/>
        <c:axPos val="r"/>
        <c:numFmt formatCode="#,##0_ 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8814080"/>
        <c:crosses val="max"/>
        <c:crossBetween val="between"/>
        <c:majorUnit val="3000"/>
      </c:valAx>
      <c:dateAx>
        <c:axId val="128814080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1288125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21044935505735"/>
          <c:w val="1"/>
          <c:h val="7.130707140970159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zh-TW" sz="1600"/>
              <a:t>則（死刑）</a:t>
            </a:r>
          </a:p>
        </c:rich>
      </c:tx>
      <c:layout>
        <c:manualLayout>
          <c:xMode val="edge"/>
          <c:yMode val="edge"/>
          <c:x val="0.86997351312304361"/>
          <c:y val="1.1281337841459174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54403139966731E-2"/>
          <c:y val="9.1035975218790935E-2"/>
          <c:w val="0.87737474647810121"/>
          <c:h val="0.72467002672894965"/>
        </c:manualLayout>
      </c:layout>
      <c:areaChart>
        <c:grouping val="stacked"/>
        <c:varyColors val="0"/>
        <c:ser>
          <c:idx val="0"/>
          <c:order val="0"/>
          <c:tx>
            <c:v>新案初見報導</c:v>
          </c:tx>
          <c:spPr>
            <a:solidFill>
              <a:srgbClr val="92D05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新聞趨勢圖!$B$142:$CN$142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34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138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38</c:v>
                </c:pt>
                <c:pt idx="31">
                  <c:v>0</c:v>
                </c:pt>
                <c:pt idx="32">
                  <c:v>10</c:v>
                </c:pt>
                <c:pt idx="33">
                  <c:v>0</c:v>
                </c:pt>
                <c:pt idx="34">
                  <c:v>1</c:v>
                </c:pt>
                <c:pt idx="35">
                  <c:v>75</c:v>
                </c:pt>
                <c:pt idx="36">
                  <c:v>35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41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31</c:v>
                </c:pt>
                <c:pt idx="52">
                  <c:v>0</c:v>
                </c:pt>
                <c:pt idx="53">
                  <c:v>34</c:v>
                </c:pt>
                <c:pt idx="54">
                  <c:v>0</c:v>
                </c:pt>
                <c:pt idx="55">
                  <c:v>50</c:v>
                </c:pt>
                <c:pt idx="56">
                  <c:v>36</c:v>
                </c:pt>
                <c:pt idx="57">
                  <c:v>634</c:v>
                </c:pt>
                <c:pt idx="58">
                  <c:v>32</c:v>
                </c:pt>
                <c:pt idx="59">
                  <c:v>155</c:v>
                </c:pt>
                <c:pt idx="60">
                  <c:v>0</c:v>
                </c:pt>
                <c:pt idx="61">
                  <c:v>0</c:v>
                </c:pt>
                <c:pt idx="62">
                  <c:v>15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44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22</c:v>
                </c:pt>
                <c:pt idx="71">
                  <c:v>0</c:v>
                </c:pt>
                <c:pt idx="72">
                  <c:v>25</c:v>
                </c:pt>
                <c:pt idx="73">
                  <c:v>0</c:v>
                </c:pt>
                <c:pt idx="74">
                  <c:v>24</c:v>
                </c:pt>
                <c:pt idx="75">
                  <c:v>30</c:v>
                </c:pt>
                <c:pt idx="76">
                  <c:v>0</c:v>
                </c:pt>
                <c:pt idx="77">
                  <c:v>0</c:v>
                </c:pt>
                <c:pt idx="78">
                  <c:v>502</c:v>
                </c:pt>
                <c:pt idx="79">
                  <c:v>43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107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109</c:v>
                </c:pt>
                <c:pt idx="89">
                  <c:v>21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7-4B9A-88E1-EA31E505B0BF}"/>
            </c:ext>
          </c:extLst>
        </c:ser>
        <c:ser>
          <c:idx val="1"/>
          <c:order val="1"/>
          <c:tx>
            <c:v>舊案初見報導</c:v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新聞趨勢圖!$B$143:$CN$143</c:f>
              <c:numCache>
                <c:formatCode>General</c:formatCode>
                <c:ptCount val="91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10</c:v>
                </c:pt>
                <c:pt idx="12">
                  <c:v>19</c:v>
                </c:pt>
                <c:pt idx="13">
                  <c:v>0</c:v>
                </c:pt>
                <c:pt idx="14">
                  <c:v>0</c:v>
                </c:pt>
                <c:pt idx="15">
                  <c:v>19</c:v>
                </c:pt>
                <c:pt idx="16">
                  <c:v>4</c:v>
                </c:pt>
                <c:pt idx="17">
                  <c:v>12</c:v>
                </c:pt>
                <c:pt idx="18">
                  <c:v>17</c:v>
                </c:pt>
                <c:pt idx="19">
                  <c:v>4</c:v>
                </c:pt>
                <c:pt idx="20">
                  <c:v>0</c:v>
                </c:pt>
                <c:pt idx="21">
                  <c:v>1</c:v>
                </c:pt>
                <c:pt idx="22">
                  <c:v>3</c:v>
                </c:pt>
                <c:pt idx="23">
                  <c:v>15</c:v>
                </c:pt>
                <c:pt idx="24">
                  <c:v>3</c:v>
                </c:pt>
                <c:pt idx="25">
                  <c:v>14</c:v>
                </c:pt>
                <c:pt idx="26">
                  <c:v>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14</c:v>
                </c:pt>
                <c:pt idx="37">
                  <c:v>5</c:v>
                </c:pt>
                <c:pt idx="38">
                  <c:v>26</c:v>
                </c:pt>
                <c:pt idx="39">
                  <c:v>2</c:v>
                </c:pt>
                <c:pt idx="40">
                  <c:v>0</c:v>
                </c:pt>
                <c:pt idx="41">
                  <c:v>5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43</c:v>
                </c:pt>
                <c:pt idx="51">
                  <c:v>0</c:v>
                </c:pt>
                <c:pt idx="52">
                  <c:v>6</c:v>
                </c:pt>
                <c:pt idx="53">
                  <c:v>4</c:v>
                </c:pt>
                <c:pt idx="54">
                  <c:v>6</c:v>
                </c:pt>
                <c:pt idx="55">
                  <c:v>0</c:v>
                </c:pt>
                <c:pt idx="56">
                  <c:v>0</c:v>
                </c:pt>
                <c:pt idx="57">
                  <c:v>9</c:v>
                </c:pt>
                <c:pt idx="58">
                  <c:v>5</c:v>
                </c:pt>
                <c:pt idx="59">
                  <c:v>10</c:v>
                </c:pt>
                <c:pt idx="60">
                  <c:v>16</c:v>
                </c:pt>
                <c:pt idx="61">
                  <c:v>4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2</c:v>
                </c:pt>
                <c:pt idx="68">
                  <c:v>4</c:v>
                </c:pt>
                <c:pt idx="69">
                  <c:v>1</c:v>
                </c:pt>
                <c:pt idx="70">
                  <c:v>0</c:v>
                </c:pt>
                <c:pt idx="71">
                  <c:v>14</c:v>
                </c:pt>
                <c:pt idx="72">
                  <c:v>32</c:v>
                </c:pt>
                <c:pt idx="73">
                  <c:v>17</c:v>
                </c:pt>
                <c:pt idx="74">
                  <c:v>14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22</c:v>
                </c:pt>
                <c:pt idx="80">
                  <c:v>4</c:v>
                </c:pt>
                <c:pt idx="81">
                  <c:v>0</c:v>
                </c:pt>
                <c:pt idx="82">
                  <c:v>12</c:v>
                </c:pt>
                <c:pt idx="83">
                  <c:v>1</c:v>
                </c:pt>
                <c:pt idx="84">
                  <c:v>0</c:v>
                </c:pt>
                <c:pt idx="85">
                  <c:v>1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5</c:v>
                </c:pt>
                <c:pt idx="9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7-4B9A-88E1-EA31E505B0BF}"/>
            </c:ext>
          </c:extLst>
        </c:ser>
        <c:ser>
          <c:idx val="2"/>
          <c:order val="2"/>
          <c:tx>
            <c:v>新案追蹤報導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新聞趨勢圖!$B$144:$CN$144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25</c:v>
                </c:pt>
                <c:pt idx="13">
                  <c:v>10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15</c:v>
                </c:pt>
                <c:pt idx="23">
                  <c:v>10</c:v>
                </c:pt>
                <c:pt idx="24">
                  <c:v>1</c:v>
                </c:pt>
                <c:pt idx="25">
                  <c:v>0</c:v>
                </c:pt>
                <c:pt idx="26">
                  <c:v>22</c:v>
                </c:pt>
                <c:pt idx="27">
                  <c:v>13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94</c:v>
                </c:pt>
                <c:pt idx="32">
                  <c:v>15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15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182</c:v>
                </c:pt>
                <c:pt idx="42">
                  <c:v>51</c:v>
                </c:pt>
                <c:pt idx="43">
                  <c:v>7</c:v>
                </c:pt>
                <c:pt idx="44">
                  <c:v>2</c:v>
                </c:pt>
                <c:pt idx="45">
                  <c:v>3</c:v>
                </c:pt>
                <c:pt idx="46">
                  <c:v>42</c:v>
                </c:pt>
                <c:pt idx="47">
                  <c:v>6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24</c:v>
                </c:pt>
                <c:pt idx="53">
                  <c:v>57</c:v>
                </c:pt>
                <c:pt idx="54">
                  <c:v>312</c:v>
                </c:pt>
                <c:pt idx="55">
                  <c:v>119</c:v>
                </c:pt>
                <c:pt idx="56">
                  <c:v>266</c:v>
                </c:pt>
                <c:pt idx="57">
                  <c:v>76</c:v>
                </c:pt>
                <c:pt idx="58">
                  <c:v>798</c:v>
                </c:pt>
                <c:pt idx="59">
                  <c:v>531</c:v>
                </c:pt>
                <c:pt idx="60">
                  <c:v>226</c:v>
                </c:pt>
                <c:pt idx="61">
                  <c:v>131</c:v>
                </c:pt>
                <c:pt idx="62">
                  <c:v>21</c:v>
                </c:pt>
                <c:pt idx="63">
                  <c:v>134</c:v>
                </c:pt>
                <c:pt idx="64">
                  <c:v>67</c:v>
                </c:pt>
                <c:pt idx="65">
                  <c:v>40</c:v>
                </c:pt>
                <c:pt idx="66">
                  <c:v>79</c:v>
                </c:pt>
                <c:pt idx="67">
                  <c:v>87</c:v>
                </c:pt>
                <c:pt idx="68">
                  <c:v>39</c:v>
                </c:pt>
                <c:pt idx="69">
                  <c:v>4</c:v>
                </c:pt>
                <c:pt idx="70">
                  <c:v>2</c:v>
                </c:pt>
                <c:pt idx="71">
                  <c:v>0</c:v>
                </c:pt>
                <c:pt idx="72">
                  <c:v>11</c:v>
                </c:pt>
                <c:pt idx="73">
                  <c:v>54</c:v>
                </c:pt>
                <c:pt idx="74">
                  <c:v>2</c:v>
                </c:pt>
                <c:pt idx="75">
                  <c:v>10</c:v>
                </c:pt>
                <c:pt idx="76">
                  <c:v>69</c:v>
                </c:pt>
                <c:pt idx="77">
                  <c:v>17</c:v>
                </c:pt>
                <c:pt idx="78">
                  <c:v>96</c:v>
                </c:pt>
                <c:pt idx="79">
                  <c:v>576</c:v>
                </c:pt>
                <c:pt idx="80">
                  <c:v>290</c:v>
                </c:pt>
                <c:pt idx="81">
                  <c:v>183</c:v>
                </c:pt>
                <c:pt idx="82">
                  <c:v>102</c:v>
                </c:pt>
                <c:pt idx="83">
                  <c:v>88</c:v>
                </c:pt>
                <c:pt idx="84">
                  <c:v>22</c:v>
                </c:pt>
                <c:pt idx="85">
                  <c:v>188</c:v>
                </c:pt>
                <c:pt idx="86">
                  <c:v>106</c:v>
                </c:pt>
                <c:pt idx="87">
                  <c:v>91</c:v>
                </c:pt>
                <c:pt idx="88">
                  <c:v>103</c:v>
                </c:pt>
                <c:pt idx="89">
                  <c:v>61</c:v>
                </c:pt>
                <c:pt idx="9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07-4B9A-88E1-EA31E505B0BF}"/>
            </c:ext>
          </c:extLst>
        </c:ser>
        <c:ser>
          <c:idx val="3"/>
          <c:order val="3"/>
          <c:tx>
            <c:v>舊案追蹤報導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新聞趨勢圖!$B$145:$CN$145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132</c:v>
                </c:pt>
                <c:pt idx="17">
                  <c:v>45</c:v>
                </c:pt>
                <c:pt idx="18">
                  <c:v>42</c:v>
                </c:pt>
                <c:pt idx="19">
                  <c:v>5</c:v>
                </c:pt>
                <c:pt idx="20">
                  <c:v>1</c:v>
                </c:pt>
                <c:pt idx="21">
                  <c:v>3</c:v>
                </c:pt>
                <c:pt idx="22">
                  <c:v>23</c:v>
                </c:pt>
                <c:pt idx="23">
                  <c:v>10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14</c:v>
                </c:pt>
                <c:pt idx="33">
                  <c:v>64</c:v>
                </c:pt>
                <c:pt idx="34">
                  <c:v>6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1</c:v>
                </c:pt>
                <c:pt idx="39">
                  <c:v>13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8</c:v>
                </c:pt>
                <c:pt idx="56">
                  <c:v>1</c:v>
                </c:pt>
                <c:pt idx="57">
                  <c:v>1</c:v>
                </c:pt>
                <c:pt idx="58">
                  <c:v>21</c:v>
                </c:pt>
                <c:pt idx="59">
                  <c:v>10</c:v>
                </c:pt>
                <c:pt idx="60">
                  <c:v>32</c:v>
                </c:pt>
                <c:pt idx="61">
                  <c:v>29</c:v>
                </c:pt>
                <c:pt idx="62">
                  <c:v>4</c:v>
                </c:pt>
                <c:pt idx="63">
                  <c:v>6</c:v>
                </c:pt>
                <c:pt idx="64">
                  <c:v>3</c:v>
                </c:pt>
                <c:pt idx="65">
                  <c:v>186</c:v>
                </c:pt>
                <c:pt idx="66">
                  <c:v>135</c:v>
                </c:pt>
                <c:pt idx="67">
                  <c:v>84</c:v>
                </c:pt>
                <c:pt idx="68">
                  <c:v>27</c:v>
                </c:pt>
                <c:pt idx="69">
                  <c:v>19</c:v>
                </c:pt>
                <c:pt idx="70">
                  <c:v>6</c:v>
                </c:pt>
                <c:pt idx="71">
                  <c:v>5</c:v>
                </c:pt>
                <c:pt idx="72">
                  <c:v>0</c:v>
                </c:pt>
                <c:pt idx="73">
                  <c:v>13</c:v>
                </c:pt>
                <c:pt idx="74">
                  <c:v>20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4</c:v>
                </c:pt>
                <c:pt idx="79">
                  <c:v>9</c:v>
                </c:pt>
                <c:pt idx="80">
                  <c:v>13</c:v>
                </c:pt>
                <c:pt idx="81">
                  <c:v>0</c:v>
                </c:pt>
                <c:pt idx="82">
                  <c:v>3</c:v>
                </c:pt>
                <c:pt idx="83">
                  <c:v>6</c:v>
                </c:pt>
                <c:pt idx="84">
                  <c:v>13</c:v>
                </c:pt>
                <c:pt idx="85">
                  <c:v>1</c:v>
                </c:pt>
                <c:pt idx="86">
                  <c:v>5</c:v>
                </c:pt>
                <c:pt idx="87">
                  <c:v>4</c:v>
                </c:pt>
                <c:pt idx="88">
                  <c:v>24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07-4B9A-88E1-EA31E505B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465344"/>
        <c:axId val="128811008"/>
      </c:areaChart>
      <c:lineChart>
        <c:grouping val="standard"/>
        <c:varyColors val="0"/>
        <c:ser>
          <c:idx val="4"/>
          <c:order val="4"/>
          <c:tx>
            <c:v>死刑聲量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新聞趨勢圖!$B$1:$CN$1</c:f>
              <c:numCache>
                <c:formatCode>m/d;@</c:formatCode>
                <c:ptCount val="91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  <c:pt idx="12">
                  <c:v>43568</c:v>
                </c:pt>
                <c:pt idx="13">
                  <c:v>43569</c:v>
                </c:pt>
                <c:pt idx="14">
                  <c:v>43570</c:v>
                </c:pt>
                <c:pt idx="15">
                  <c:v>43571</c:v>
                </c:pt>
                <c:pt idx="16">
                  <c:v>43572</c:v>
                </c:pt>
                <c:pt idx="17">
                  <c:v>43573</c:v>
                </c:pt>
                <c:pt idx="18">
                  <c:v>43574</c:v>
                </c:pt>
                <c:pt idx="19">
                  <c:v>43575</c:v>
                </c:pt>
                <c:pt idx="20">
                  <c:v>43576</c:v>
                </c:pt>
                <c:pt idx="21">
                  <c:v>43577</c:v>
                </c:pt>
                <c:pt idx="22">
                  <c:v>43578</c:v>
                </c:pt>
                <c:pt idx="23">
                  <c:v>43579</c:v>
                </c:pt>
                <c:pt idx="24">
                  <c:v>43580</c:v>
                </c:pt>
                <c:pt idx="25">
                  <c:v>43581</c:v>
                </c:pt>
                <c:pt idx="26">
                  <c:v>43582</c:v>
                </c:pt>
                <c:pt idx="27">
                  <c:v>43583</c:v>
                </c:pt>
                <c:pt idx="28">
                  <c:v>43584</c:v>
                </c:pt>
                <c:pt idx="29">
                  <c:v>43585</c:v>
                </c:pt>
                <c:pt idx="30">
                  <c:v>43586</c:v>
                </c:pt>
                <c:pt idx="31">
                  <c:v>43587</c:v>
                </c:pt>
                <c:pt idx="32">
                  <c:v>43588</c:v>
                </c:pt>
                <c:pt idx="33">
                  <c:v>43589</c:v>
                </c:pt>
                <c:pt idx="34">
                  <c:v>43590</c:v>
                </c:pt>
                <c:pt idx="35">
                  <c:v>43591</c:v>
                </c:pt>
                <c:pt idx="36">
                  <c:v>43592</c:v>
                </c:pt>
                <c:pt idx="37">
                  <c:v>43593</c:v>
                </c:pt>
                <c:pt idx="38">
                  <c:v>43594</c:v>
                </c:pt>
                <c:pt idx="39">
                  <c:v>43595</c:v>
                </c:pt>
                <c:pt idx="40">
                  <c:v>43596</c:v>
                </c:pt>
                <c:pt idx="41">
                  <c:v>43597</c:v>
                </c:pt>
                <c:pt idx="42">
                  <c:v>43598</c:v>
                </c:pt>
                <c:pt idx="43">
                  <c:v>43599</c:v>
                </c:pt>
                <c:pt idx="44">
                  <c:v>43600</c:v>
                </c:pt>
                <c:pt idx="45">
                  <c:v>43601</c:v>
                </c:pt>
                <c:pt idx="46">
                  <c:v>43602</c:v>
                </c:pt>
                <c:pt idx="47">
                  <c:v>43603</c:v>
                </c:pt>
                <c:pt idx="48">
                  <c:v>43604</c:v>
                </c:pt>
                <c:pt idx="49">
                  <c:v>43605</c:v>
                </c:pt>
                <c:pt idx="50">
                  <c:v>43606</c:v>
                </c:pt>
                <c:pt idx="51">
                  <c:v>43607</c:v>
                </c:pt>
                <c:pt idx="52">
                  <c:v>43608</c:v>
                </c:pt>
                <c:pt idx="53">
                  <c:v>43609</c:v>
                </c:pt>
                <c:pt idx="54">
                  <c:v>43610</c:v>
                </c:pt>
                <c:pt idx="55">
                  <c:v>43611</c:v>
                </c:pt>
                <c:pt idx="56">
                  <c:v>43612</c:v>
                </c:pt>
                <c:pt idx="57">
                  <c:v>43613</c:v>
                </c:pt>
                <c:pt idx="58">
                  <c:v>43614</c:v>
                </c:pt>
                <c:pt idx="59">
                  <c:v>43615</c:v>
                </c:pt>
                <c:pt idx="60">
                  <c:v>43616</c:v>
                </c:pt>
                <c:pt idx="61">
                  <c:v>43617</c:v>
                </c:pt>
                <c:pt idx="62">
                  <c:v>43618</c:v>
                </c:pt>
                <c:pt idx="63">
                  <c:v>43619</c:v>
                </c:pt>
                <c:pt idx="64">
                  <c:v>43620</c:v>
                </c:pt>
                <c:pt idx="65">
                  <c:v>43621</c:v>
                </c:pt>
                <c:pt idx="66">
                  <c:v>43622</c:v>
                </c:pt>
                <c:pt idx="67">
                  <c:v>43623</c:v>
                </c:pt>
                <c:pt idx="68">
                  <c:v>43624</c:v>
                </c:pt>
                <c:pt idx="69">
                  <c:v>43625</c:v>
                </c:pt>
                <c:pt idx="70">
                  <c:v>43626</c:v>
                </c:pt>
                <c:pt idx="71">
                  <c:v>43627</c:v>
                </c:pt>
                <c:pt idx="72">
                  <c:v>43628</c:v>
                </c:pt>
                <c:pt idx="73">
                  <c:v>43629</c:v>
                </c:pt>
                <c:pt idx="74">
                  <c:v>43630</c:v>
                </c:pt>
                <c:pt idx="75">
                  <c:v>43631</c:v>
                </c:pt>
                <c:pt idx="76">
                  <c:v>43632</c:v>
                </c:pt>
                <c:pt idx="77">
                  <c:v>43633</c:v>
                </c:pt>
                <c:pt idx="78">
                  <c:v>43634</c:v>
                </c:pt>
                <c:pt idx="79">
                  <c:v>43635</c:v>
                </c:pt>
                <c:pt idx="80">
                  <c:v>43636</c:v>
                </c:pt>
                <c:pt idx="81">
                  <c:v>43637</c:v>
                </c:pt>
                <c:pt idx="82">
                  <c:v>43638</c:v>
                </c:pt>
                <c:pt idx="83">
                  <c:v>43639</c:v>
                </c:pt>
                <c:pt idx="84">
                  <c:v>43640</c:v>
                </c:pt>
                <c:pt idx="85">
                  <c:v>43641</c:v>
                </c:pt>
                <c:pt idx="86">
                  <c:v>43642</c:v>
                </c:pt>
                <c:pt idx="87">
                  <c:v>43643</c:v>
                </c:pt>
                <c:pt idx="88">
                  <c:v>43644</c:v>
                </c:pt>
                <c:pt idx="89">
                  <c:v>43645</c:v>
                </c:pt>
                <c:pt idx="90">
                  <c:v>43646</c:v>
                </c:pt>
              </c:numCache>
            </c:numRef>
          </c:cat>
          <c:val>
            <c:numRef>
              <c:f>新聞趨勢圖!$B$146:$CN$146</c:f>
              <c:numCache>
                <c:formatCode>#,##0_ </c:formatCode>
                <c:ptCount val="91"/>
                <c:pt idx="0">
                  <c:v>2431</c:v>
                </c:pt>
                <c:pt idx="1">
                  <c:v>749</c:v>
                </c:pt>
                <c:pt idx="2">
                  <c:v>933</c:v>
                </c:pt>
                <c:pt idx="3">
                  <c:v>708</c:v>
                </c:pt>
                <c:pt idx="4">
                  <c:v>761</c:v>
                </c:pt>
                <c:pt idx="5">
                  <c:v>588</c:v>
                </c:pt>
                <c:pt idx="6">
                  <c:v>411</c:v>
                </c:pt>
                <c:pt idx="7">
                  <c:v>392</c:v>
                </c:pt>
                <c:pt idx="8">
                  <c:v>933</c:v>
                </c:pt>
                <c:pt idx="9">
                  <c:v>1498</c:v>
                </c:pt>
                <c:pt idx="10">
                  <c:v>1214</c:v>
                </c:pt>
                <c:pt idx="11">
                  <c:v>1882</c:v>
                </c:pt>
                <c:pt idx="12">
                  <c:v>1787</c:v>
                </c:pt>
                <c:pt idx="13">
                  <c:v>684</c:v>
                </c:pt>
                <c:pt idx="14">
                  <c:v>1039</c:v>
                </c:pt>
                <c:pt idx="15">
                  <c:v>531</c:v>
                </c:pt>
                <c:pt idx="16">
                  <c:v>1374</c:v>
                </c:pt>
                <c:pt idx="17">
                  <c:v>742</c:v>
                </c:pt>
                <c:pt idx="18">
                  <c:v>1040</c:v>
                </c:pt>
                <c:pt idx="19">
                  <c:v>1209</c:v>
                </c:pt>
                <c:pt idx="20">
                  <c:v>593</c:v>
                </c:pt>
                <c:pt idx="21">
                  <c:v>1311</c:v>
                </c:pt>
                <c:pt idx="22">
                  <c:v>1483</c:v>
                </c:pt>
                <c:pt idx="23">
                  <c:v>881</c:v>
                </c:pt>
                <c:pt idx="24">
                  <c:v>485</c:v>
                </c:pt>
                <c:pt idx="25">
                  <c:v>4921</c:v>
                </c:pt>
                <c:pt idx="26">
                  <c:v>3784</c:v>
                </c:pt>
                <c:pt idx="27">
                  <c:v>881</c:v>
                </c:pt>
                <c:pt idx="28">
                  <c:v>528</c:v>
                </c:pt>
                <c:pt idx="29">
                  <c:v>557</c:v>
                </c:pt>
                <c:pt idx="30">
                  <c:v>1763</c:v>
                </c:pt>
                <c:pt idx="31">
                  <c:v>839</c:v>
                </c:pt>
                <c:pt idx="32">
                  <c:v>905</c:v>
                </c:pt>
                <c:pt idx="33">
                  <c:v>623</c:v>
                </c:pt>
                <c:pt idx="34">
                  <c:v>840</c:v>
                </c:pt>
                <c:pt idx="35">
                  <c:v>1331</c:v>
                </c:pt>
                <c:pt idx="36">
                  <c:v>1033</c:v>
                </c:pt>
                <c:pt idx="37">
                  <c:v>790</c:v>
                </c:pt>
                <c:pt idx="38">
                  <c:v>584</c:v>
                </c:pt>
                <c:pt idx="39">
                  <c:v>721</c:v>
                </c:pt>
                <c:pt idx="40">
                  <c:v>594</c:v>
                </c:pt>
                <c:pt idx="41">
                  <c:v>2761</c:v>
                </c:pt>
                <c:pt idx="42">
                  <c:v>1680</c:v>
                </c:pt>
                <c:pt idx="43">
                  <c:v>725</c:v>
                </c:pt>
                <c:pt idx="44">
                  <c:v>977</c:v>
                </c:pt>
                <c:pt idx="45">
                  <c:v>626</c:v>
                </c:pt>
                <c:pt idx="46">
                  <c:v>409</c:v>
                </c:pt>
                <c:pt idx="47">
                  <c:v>582</c:v>
                </c:pt>
                <c:pt idx="48">
                  <c:v>616</c:v>
                </c:pt>
                <c:pt idx="49">
                  <c:v>1609</c:v>
                </c:pt>
                <c:pt idx="50">
                  <c:v>927</c:v>
                </c:pt>
                <c:pt idx="51">
                  <c:v>1628</c:v>
                </c:pt>
                <c:pt idx="52">
                  <c:v>3411</c:v>
                </c:pt>
                <c:pt idx="53">
                  <c:v>3200</c:v>
                </c:pt>
                <c:pt idx="54">
                  <c:v>3442</c:v>
                </c:pt>
                <c:pt idx="55">
                  <c:v>3331</c:v>
                </c:pt>
                <c:pt idx="56">
                  <c:v>1999</c:v>
                </c:pt>
                <c:pt idx="57">
                  <c:v>2459</c:v>
                </c:pt>
                <c:pt idx="58">
                  <c:v>7540</c:v>
                </c:pt>
                <c:pt idx="59">
                  <c:v>9783</c:v>
                </c:pt>
                <c:pt idx="60">
                  <c:v>10582</c:v>
                </c:pt>
                <c:pt idx="61">
                  <c:v>5133</c:v>
                </c:pt>
                <c:pt idx="62">
                  <c:v>3728</c:v>
                </c:pt>
                <c:pt idx="63">
                  <c:v>11042</c:v>
                </c:pt>
                <c:pt idx="64">
                  <c:v>5577</c:v>
                </c:pt>
                <c:pt idx="65">
                  <c:v>15420</c:v>
                </c:pt>
                <c:pt idx="66">
                  <c:v>24262</c:v>
                </c:pt>
                <c:pt idx="67">
                  <c:v>19802</c:v>
                </c:pt>
                <c:pt idx="68">
                  <c:v>7777</c:v>
                </c:pt>
                <c:pt idx="69">
                  <c:v>3650</c:v>
                </c:pt>
                <c:pt idx="70">
                  <c:v>1348</c:v>
                </c:pt>
                <c:pt idx="71">
                  <c:v>884</c:v>
                </c:pt>
                <c:pt idx="72">
                  <c:v>1055</c:v>
                </c:pt>
                <c:pt idx="73">
                  <c:v>1477</c:v>
                </c:pt>
                <c:pt idx="74">
                  <c:v>1304</c:v>
                </c:pt>
                <c:pt idx="75">
                  <c:v>756</c:v>
                </c:pt>
                <c:pt idx="76">
                  <c:v>808</c:v>
                </c:pt>
                <c:pt idx="77">
                  <c:v>741</c:v>
                </c:pt>
                <c:pt idx="78">
                  <c:v>11001</c:v>
                </c:pt>
                <c:pt idx="79">
                  <c:v>21130</c:v>
                </c:pt>
                <c:pt idx="80">
                  <c:v>14766</c:v>
                </c:pt>
                <c:pt idx="81">
                  <c:v>17095</c:v>
                </c:pt>
                <c:pt idx="82">
                  <c:v>6551</c:v>
                </c:pt>
                <c:pt idx="83">
                  <c:v>4278</c:v>
                </c:pt>
                <c:pt idx="84">
                  <c:v>2717</c:v>
                </c:pt>
                <c:pt idx="85">
                  <c:v>4829</c:v>
                </c:pt>
                <c:pt idx="86">
                  <c:v>2535</c:v>
                </c:pt>
                <c:pt idx="87">
                  <c:v>8034</c:v>
                </c:pt>
                <c:pt idx="88">
                  <c:v>15447</c:v>
                </c:pt>
                <c:pt idx="89">
                  <c:v>7709</c:v>
                </c:pt>
                <c:pt idx="90">
                  <c:v>3033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07-4B9A-88E1-EA31E505B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14080"/>
        <c:axId val="128812544"/>
      </c:lineChart>
      <c:dateAx>
        <c:axId val="1274653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zh-TW" sz="1600"/>
                  <a:t>則</a:t>
                </a:r>
              </a:p>
            </c:rich>
          </c:tx>
          <c:layout>
            <c:manualLayout>
              <c:xMode val="edge"/>
              <c:yMode val="edge"/>
              <c:x val="3.7577237591267861E-2"/>
              <c:y val="1.371557375023994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128811008"/>
        <c:crosses val="autoZero"/>
        <c:auto val="1"/>
        <c:lblOffset val="100"/>
        <c:baseTimeUnit val="days"/>
      </c:dateAx>
      <c:valAx>
        <c:axId val="12881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7465344"/>
        <c:crosses val="autoZero"/>
        <c:crossBetween val="between"/>
      </c:valAx>
      <c:valAx>
        <c:axId val="128812544"/>
        <c:scaling>
          <c:orientation val="minMax"/>
        </c:scaling>
        <c:delete val="0"/>
        <c:axPos val="r"/>
        <c:numFmt formatCode="#,##0_ 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 sz="1600"/>
            </a:pPr>
            <a:endParaRPr lang="zh-TW"/>
          </a:p>
        </c:txPr>
        <c:crossAx val="128814080"/>
        <c:crosses val="max"/>
        <c:crossBetween val="between"/>
        <c:majorUnit val="3000"/>
      </c:valAx>
      <c:dateAx>
        <c:axId val="128814080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1288125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21044935505735"/>
          <c:w val="1"/>
          <c:h val="7.130707140970159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 w="12700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4FC57-0885-45A7-B847-CAE21FF839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33CD921-8C07-4F0C-9FA7-554CB8E4BF90}">
      <dgm:prSet phldrT="[文字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設定搜尋「主文」</a:t>
          </a:r>
        </a:p>
      </dgm:t>
    </dgm:pt>
    <dgm:pt modelId="{EB0ACE94-38AB-41E0-98F0-014113643AA0}" type="parTrans" cxnId="{2C006317-9134-45DF-9782-991F6E96CAFA}">
      <dgm:prSet/>
      <dgm:spPr/>
      <dgm:t>
        <a:bodyPr/>
        <a:lstStyle/>
        <a:p>
          <a:endParaRPr lang="zh-TW" altLang="en-US" sz="2500"/>
        </a:p>
      </dgm:t>
    </dgm:pt>
    <dgm:pt modelId="{99BA9B7F-39C6-49FA-910F-CEC527D159D7}" type="sibTrans" cxnId="{2C006317-9134-45DF-9782-991F6E96CAFA}">
      <dgm:prSet/>
      <dgm:spPr/>
      <dgm:t>
        <a:bodyPr/>
        <a:lstStyle/>
        <a:p>
          <a:endParaRPr lang="zh-TW" altLang="en-US" sz="2500"/>
        </a:p>
      </dgm:t>
    </dgm:pt>
    <dgm:pt modelId="{5EF43AE4-C5B6-4EBE-AEF1-A17A3C959642}">
      <dgm:prSet phldrT="[文字]"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45,059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gm:t>
    </dgm:pt>
    <dgm:pt modelId="{3B743E91-E4FD-48D7-9DDA-C03D2028B0AA}" type="parTrans" cxnId="{117C3835-3B7F-4BE4-AB4D-777A78047AD6}">
      <dgm:prSet/>
      <dgm:spPr/>
      <dgm:t>
        <a:bodyPr/>
        <a:lstStyle/>
        <a:p>
          <a:endParaRPr lang="zh-TW" altLang="en-US" sz="2500"/>
        </a:p>
      </dgm:t>
    </dgm:pt>
    <dgm:pt modelId="{C491CD0A-472A-446C-86EF-83CA0BB6E5E9}" type="sibTrans" cxnId="{117C3835-3B7F-4BE4-AB4D-777A78047AD6}">
      <dgm:prSet/>
      <dgm:spPr/>
      <dgm:t>
        <a:bodyPr/>
        <a:lstStyle/>
        <a:p>
          <a:endParaRPr lang="zh-TW" altLang="en-US" sz="2500"/>
        </a:p>
      </dgm:t>
    </dgm:pt>
    <dgm:pt modelId="{AE8AE90B-4367-4E1B-9786-DEFF26BA0CDB}">
      <dgm:prSet phldrT="[文字]" custT="1"/>
      <dgm:spPr>
        <a:solidFill>
          <a:schemeClr val="accent6">
            <a:lumMod val="50000"/>
          </a:schemeClr>
        </a:solidFill>
        <a:ln>
          <a:noFill/>
        </a:ln>
      </dgm:spPr>
      <dgm:t>
        <a:bodyPr/>
        <a:lstStyle/>
        <a:p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人工彙整相關報導</a:t>
          </a:r>
        </a:p>
      </dgm:t>
    </dgm:pt>
    <dgm:pt modelId="{7D474F26-4EA2-4400-A71C-0BC7E93AC619}" type="parTrans" cxnId="{C9618B81-B755-42ED-ADC0-13478EFAE89A}">
      <dgm:prSet/>
      <dgm:spPr/>
      <dgm:t>
        <a:bodyPr/>
        <a:lstStyle/>
        <a:p>
          <a:endParaRPr lang="zh-TW" altLang="en-US" sz="2500"/>
        </a:p>
      </dgm:t>
    </dgm:pt>
    <dgm:pt modelId="{85FB9515-47DA-438F-992E-41432922F9B8}" type="sibTrans" cxnId="{C9618B81-B755-42ED-ADC0-13478EFAE89A}">
      <dgm:prSet/>
      <dgm:spPr/>
      <dgm:t>
        <a:bodyPr/>
        <a:lstStyle/>
        <a:p>
          <a:endParaRPr lang="zh-TW" altLang="en-US" sz="2500"/>
        </a:p>
      </dgm:t>
    </dgm:pt>
    <dgm:pt modelId="{AE8934D9-631A-4615-9AF1-9900527CB22C}">
      <dgm:prSet phldrT="[文字]" custT="1"/>
      <dgm:spPr>
        <a:solidFill>
          <a:srgbClr val="FFC409"/>
        </a:solidFill>
        <a:ln>
          <a:noFill/>
        </a:ln>
      </dgm:spPr>
      <dgm:t>
        <a:bodyPr anchor="ctr"/>
        <a:lstStyle/>
        <a:p>
          <a:pPr algn="ctr"/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 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9,596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則 總類別</a:t>
          </a:r>
          <a:r>
            <a: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139</a:t>
          </a:r>
          <a:r>
            <a: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</a:p>
      </dgm:t>
    </dgm:pt>
    <dgm:pt modelId="{1F6E837C-E877-47CD-8994-40E3856342D9}" type="sibTrans" cxnId="{B3E2D492-D503-4365-BEDA-B04099060B9C}">
      <dgm:prSet/>
      <dgm:spPr/>
      <dgm:t>
        <a:bodyPr/>
        <a:lstStyle/>
        <a:p>
          <a:endParaRPr lang="zh-TW" altLang="en-US" sz="2500"/>
        </a:p>
      </dgm:t>
    </dgm:pt>
    <dgm:pt modelId="{1C18044E-8D56-4057-8D0D-0A0084CBFB19}" type="parTrans" cxnId="{B3E2D492-D503-4365-BEDA-B04099060B9C}">
      <dgm:prSet/>
      <dgm:spPr/>
      <dgm:t>
        <a:bodyPr/>
        <a:lstStyle/>
        <a:p>
          <a:endParaRPr lang="zh-TW" altLang="en-US" sz="2500"/>
        </a:p>
      </dgm:t>
    </dgm:pt>
    <dgm:pt modelId="{19701FAF-9A72-48DD-87B2-2B0BB279BF51}" type="pres">
      <dgm:prSet presAssocID="{ABC4FC57-0885-45A7-B847-CAE21FF8395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87A974E-9688-432D-8F9D-0ABFE09BD1A9}" type="pres">
      <dgm:prSet presAssocID="{733CD921-8C07-4F0C-9FA7-554CB8E4BF90}" presName="parentText1" presStyleLbl="node1" presStyleIdx="0" presStyleCnt="2" custScaleX="33554" custLinFactNeighborX="-31288" custLinFactNeighborY="-24969">
        <dgm:presLayoutVars>
          <dgm:chMax/>
          <dgm:chPref val="3"/>
          <dgm:bulletEnabled val="1"/>
        </dgm:presLayoutVars>
      </dgm:prSet>
      <dgm:spPr/>
    </dgm:pt>
    <dgm:pt modelId="{62554185-B25F-4B92-8DEA-AB1D47603D8B}" type="pres">
      <dgm:prSet presAssocID="{733CD921-8C07-4F0C-9FA7-554CB8E4BF90}" presName="childText1" presStyleLbl="solidAlignAcc1" presStyleIdx="0" presStyleCnt="2" custScaleX="50724" custScaleY="37282" custLinFactNeighborX="-14185" custLinFactNeighborY="-43671">
        <dgm:presLayoutVars>
          <dgm:chMax val="0"/>
          <dgm:chPref val="0"/>
          <dgm:bulletEnabled val="1"/>
        </dgm:presLayoutVars>
      </dgm:prSet>
      <dgm:spPr/>
    </dgm:pt>
    <dgm:pt modelId="{83C1F744-7E77-4FED-BDD2-C1D1F628BF58}" type="pres">
      <dgm:prSet presAssocID="{AE8AE90B-4367-4E1B-9786-DEFF26BA0CDB}" presName="parentText2" presStyleLbl="node1" presStyleIdx="1" presStyleCnt="2" custScaleX="70938" custLinFactNeighborX="-48072" custLinFactNeighborY="24474">
        <dgm:presLayoutVars>
          <dgm:chMax/>
          <dgm:chPref val="3"/>
          <dgm:bulletEnabled val="1"/>
        </dgm:presLayoutVars>
      </dgm:prSet>
      <dgm:spPr/>
    </dgm:pt>
    <dgm:pt modelId="{C477047D-E9DD-4DEA-870F-707E316A060A}" type="pres">
      <dgm:prSet presAssocID="{AE8AE90B-4367-4E1B-9786-DEFF26BA0CDB}" presName="childText2" presStyleLbl="solidAlignAcc1" presStyleIdx="1" presStyleCnt="2" custScaleX="50955" custScaleY="40722" custLinFactNeighborX="-47794" custLinFactNeighborY="-19907">
        <dgm:presLayoutVars>
          <dgm:chMax val="0"/>
          <dgm:chPref val="0"/>
          <dgm:bulletEnabled val="1"/>
        </dgm:presLayoutVars>
      </dgm:prSet>
      <dgm:spPr/>
    </dgm:pt>
  </dgm:ptLst>
  <dgm:cxnLst>
    <dgm:cxn modelId="{2C006317-9134-45DF-9782-991F6E96CAFA}" srcId="{ABC4FC57-0885-45A7-B847-CAE21FF8395D}" destId="{733CD921-8C07-4F0C-9FA7-554CB8E4BF90}" srcOrd="0" destOrd="0" parTransId="{EB0ACE94-38AB-41E0-98F0-014113643AA0}" sibTransId="{99BA9B7F-39C6-49FA-910F-CEC527D159D7}"/>
    <dgm:cxn modelId="{8AECB026-64A1-47CB-B831-A4B7908DC8DB}" type="presOf" srcId="{AE8934D9-631A-4615-9AF1-9900527CB22C}" destId="{C477047D-E9DD-4DEA-870F-707E316A060A}" srcOrd="0" destOrd="0" presId="urn:microsoft.com/office/officeart/2009/3/layout/IncreasingArrowsProcess"/>
    <dgm:cxn modelId="{117C3835-3B7F-4BE4-AB4D-777A78047AD6}" srcId="{733CD921-8C07-4F0C-9FA7-554CB8E4BF90}" destId="{5EF43AE4-C5B6-4EBE-AEF1-A17A3C959642}" srcOrd="0" destOrd="0" parTransId="{3B743E91-E4FD-48D7-9DDA-C03D2028B0AA}" sibTransId="{C491CD0A-472A-446C-86EF-83CA0BB6E5E9}"/>
    <dgm:cxn modelId="{623B853A-C90F-4FEB-A8CB-D9201E31F4F1}" type="presOf" srcId="{5EF43AE4-C5B6-4EBE-AEF1-A17A3C959642}" destId="{62554185-B25F-4B92-8DEA-AB1D47603D8B}" srcOrd="0" destOrd="0" presId="urn:microsoft.com/office/officeart/2009/3/layout/IncreasingArrowsProcess"/>
    <dgm:cxn modelId="{C9618B81-B755-42ED-ADC0-13478EFAE89A}" srcId="{ABC4FC57-0885-45A7-B847-CAE21FF8395D}" destId="{AE8AE90B-4367-4E1B-9786-DEFF26BA0CDB}" srcOrd="1" destOrd="0" parTransId="{7D474F26-4EA2-4400-A71C-0BC7E93AC619}" sibTransId="{85FB9515-47DA-438F-992E-41432922F9B8}"/>
    <dgm:cxn modelId="{86805D8C-6ED6-4E4B-87FF-0A9C4E56E788}" type="presOf" srcId="{733CD921-8C07-4F0C-9FA7-554CB8E4BF90}" destId="{587A974E-9688-432D-8F9D-0ABFE09BD1A9}" srcOrd="0" destOrd="0" presId="urn:microsoft.com/office/officeart/2009/3/layout/IncreasingArrowsProcess"/>
    <dgm:cxn modelId="{B3E2D492-D503-4365-BEDA-B04099060B9C}" srcId="{AE8AE90B-4367-4E1B-9786-DEFF26BA0CDB}" destId="{AE8934D9-631A-4615-9AF1-9900527CB22C}" srcOrd="0" destOrd="0" parTransId="{1C18044E-8D56-4057-8D0D-0A0084CBFB19}" sibTransId="{1F6E837C-E877-47CD-8994-40E3856342D9}"/>
    <dgm:cxn modelId="{2376D8CB-9FC3-417B-BD36-028DA003A01C}" type="presOf" srcId="{ABC4FC57-0885-45A7-B847-CAE21FF8395D}" destId="{19701FAF-9A72-48DD-87B2-2B0BB279BF51}" srcOrd="0" destOrd="0" presId="urn:microsoft.com/office/officeart/2009/3/layout/IncreasingArrowsProcess"/>
    <dgm:cxn modelId="{561599FA-67E3-4D1F-8A56-E315E0CD9138}" type="presOf" srcId="{AE8AE90B-4367-4E1B-9786-DEFF26BA0CDB}" destId="{83C1F744-7E77-4FED-BDD2-C1D1F628BF58}" srcOrd="0" destOrd="0" presId="urn:microsoft.com/office/officeart/2009/3/layout/IncreasingArrowsProcess"/>
    <dgm:cxn modelId="{32819ED9-3A17-46EA-8AF6-2497F66F01BB}" type="presParOf" srcId="{19701FAF-9A72-48DD-87B2-2B0BB279BF51}" destId="{587A974E-9688-432D-8F9D-0ABFE09BD1A9}" srcOrd="0" destOrd="0" presId="urn:microsoft.com/office/officeart/2009/3/layout/IncreasingArrowsProcess"/>
    <dgm:cxn modelId="{CA919AAA-5F09-42F2-9624-13A8024E7FAB}" type="presParOf" srcId="{19701FAF-9A72-48DD-87B2-2B0BB279BF51}" destId="{62554185-B25F-4B92-8DEA-AB1D47603D8B}" srcOrd="1" destOrd="0" presId="urn:microsoft.com/office/officeart/2009/3/layout/IncreasingArrowsProcess"/>
    <dgm:cxn modelId="{836431CE-F217-4C08-A113-2ECA4B06F703}" type="presParOf" srcId="{19701FAF-9A72-48DD-87B2-2B0BB279BF51}" destId="{83C1F744-7E77-4FED-BDD2-C1D1F628BF58}" srcOrd="2" destOrd="0" presId="urn:microsoft.com/office/officeart/2009/3/layout/IncreasingArrowsProcess"/>
    <dgm:cxn modelId="{0C8F911B-5B68-4DA9-B053-05ED0EFC0D76}" type="presParOf" srcId="{19701FAF-9A72-48DD-87B2-2B0BB279BF51}" destId="{C477047D-E9DD-4DEA-870F-707E316A060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A974E-9688-432D-8F9D-0ABFE09BD1A9}">
      <dsp:nvSpPr>
        <dsp:cNvPr id="0" name=""/>
        <dsp:cNvSpPr/>
      </dsp:nvSpPr>
      <dsp:spPr>
        <a:xfrm>
          <a:off x="16632" y="157940"/>
          <a:ext cx="3660456" cy="15889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22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設定搜尋「主文」</a:t>
          </a:r>
        </a:p>
      </dsp:txBody>
      <dsp:txXfrm>
        <a:off x="16632" y="555169"/>
        <a:ext cx="3263227" cy="794459"/>
      </dsp:txXfrm>
    </dsp:sp>
    <dsp:sp modelId="{62554185-B25F-4B92-8DEA-AB1D47603D8B}">
      <dsp:nvSpPr>
        <dsp:cNvPr id="0" name=""/>
        <dsp:cNvSpPr/>
      </dsp:nvSpPr>
      <dsp:spPr>
        <a:xfrm>
          <a:off x="332374" y="1347248"/>
          <a:ext cx="2556503" cy="132222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45,059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</a:t>
          </a:r>
        </a:p>
      </dsp:txBody>
      <dsp:txXfrm>
        <a:off x="332374" y="1347248"/>
        <a:ext cx="2556503" cy="1322224"/>
      </dsp:txXfrm>
    </dsp:sp>
    <dsp:sp modelId="{83C1F744-7E77-4FED-BDD2-C1D1F628BF58}">
      <dsp:nvSpPr>
        <dsp:cNvPr id="0" name=""/>
        <dsp:cNvSpPr/>
      </dsp:nvSpPr>
      <dsp:spPr>
        <a:xfrm>
          <a:off x="2877005" y="1473011"/>
          <a:ext cx="4163438" cy="15889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522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人工彙整相關報導</a:t>
          </a:r>
        </a:p>
      </dsp:txBody>
      <dsp:txXfrm>
        <a:off x="2877005" y="1870240"/>
        <a:ext cx="3766209" cy="794459"/>
      </dsp:txXfrm>
    </dsp:sp>
    <dsp:sp modelId="{C477047D-E9DD-4DEA-870F-707E316A060A}">
      <dsp:nvSpPr>
        <dsp:cNvPr id="0" name=""/>
        <dsp:cNvSpPr/>
      </dsp:nvSpPr>
      <dsp:spPr>
        <a:xfrm>
          <a:off x="3672677" y="2658512"/>
          <a:ext cx="2568146" cy="1444225"/>
        </a:xfrm>
        <a:prstGeom prst="rect">
          <a:avLst/>
        </a:prstGeom>
        <a:solidFill>
          <a:srgbClr val="FFC4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總則數 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9,596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 總類別</a:t>
          </a:r>
          <a:r>
            <a: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139</a:t>
          </a:r>
          <a:r>
            <a:rPr lang="zh-TW" altLang="en-US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</a:p>
      </dsp:txBody>
      <dsp:txXfrm>
        <a:off x="3672677" y="2658512"/>
        <a:ext cx="2568146" cy="1444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D0FC-FF8B-4E77-B209-B3A8192939AF}" type="datetimeFigureOut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2F4E-A56D-4EBD-9C48-C74BBC0D53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2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EC2F-03EA-425A-B0CD-2576C1810639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51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DC3E-E7CF-4342-BFF1-1F150E79C2F6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10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493-6787-4C67-AC42-8AA082C43E54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BFA7-7E4C-458C-91ED-88C1749962C9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6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406B-DB7F-4AB3-917B-5032034A6EC9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7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E659-46C1-46B6-B212-17E7075E6191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BF44-E181-42D2-ABEF-3291EFBCDCCB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1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0667-F7C2-44C7-B8DB-965DC2B77670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45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1145-A243-4088-9EDB-6CAE6945253A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67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DF0F-696D-4E44-9EC2-FFCD6E1D0EBE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0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E3E5-1336-43EF-9F09-2A1D90840A47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2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7440-BC26-4A2E-B889-996F39EC18CC}" type="datetime1">
              <a:rPr lang="zh-TW" altLang="en-US" smtClean="0"/>
              <a:t>2019/11/30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1A381-3B04-4A8A-9C34-3830CAA9D5E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2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殺人案件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頻</a:t>
            </a:r>
            <a:r>
              <a:rPr lang="zh-TW" altLang="en-US" dirty="0"/>
              <a:t>傳？</a:t>
            </a:r>
            <a:br>
              <a:rPr lang="en-US" altLang="zh-TW" dirty="0"/>
            </a:br>
            <a:r>
              <a:rPr lang="zh-TW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析論 </a:t>
            </a: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zh-TW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 </a:t>
            </a: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TW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月至 </a:t>
            </a: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TW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月殺人案件</a:t>
            </a:r>
            <a:b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網路報導與死刑聲量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339" y="4189109"/>
            <a:ext cx="9581322" cy="1946648"/>
          </a:xfrm>
        </p:spPr>
        <p:txBody>
          <a:bodyPr anchor="ctr">
            <a:noAutofit/>
          </a:bodyPr>
          <a:lstStyle/>
          <a:p>
            <a:r>
              <a:rPr lang="zh-TW" altLang="en-US" dirty="0"/>
              <a:t>　　報告人：蔡宜家（法務部司法官學院犯罪防治研究中心副研究員）</a:t>
            </a:r>
            <a:endParaRPr lang="en-US" altLang="zh-TW" dirty="0"/>
          </a:p>
          <a:p>
            <a:r>
              <a:rPr lang="zh-TW" altLang="en-US" dirty="0"/>
              <a:t>　共同作者：吳永達（法務部司法官學院犯罪防治研究中心中心主任）</a:t>
            </a:r>
            <a:endParaRPr lang="en-US" altLang="zh-TW" dirty="0"/>
          </a:p>
          <a:p>
            <a:r>
              <a:rPr lang="zh-TW" altLang="en-US" dirty="0"/>
              <a:t>　張羽婷</a:t>
            </a:r>
            <a:r>
              <a:rPr lang="zh-TW" altLang="zh-TW" dirty="0"/>
              <a:t>（國立政治大學公共行政學系研究生）</a:t>
            </a:r>
            <a:endParaRPr lang="en-US" altLang="zh-TW" dirty="0"/>
          </a:p>
          <a:p>
            <a:r>
              <a:rPr lang="zh-TW" altLang="en-US" dirty="0"/>
              <a:t>　　</a:t>
            </a:r>
            <a:r>
              <a:rPr lang="zh-TW" altLang="zh-TW" dirty="0"/>
              <a:t>王希聖（國立臺灣師範大學空間資訊所研究生）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66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5196" y="265372"/>
            <a:ext cx="10766367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「數起殺人案件後報導」類－死刑議題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EF756CC-AF8A-42CE-8C6D-DA819AF89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90089"/>
              </p:ext>
            </p:extLst>
          </p:nvPr>
        </p:nvGraphicFramePr>
        <p:xfrm>
          <a:off x="1068605" y="1414021"/>
          <a:ext cx="10039547" cy="4857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139">
                  <a:extLst>
                    <a:ext uri="{9D8B030D-6E8A-4147-A177-3AD203B41FA5}">
                      <a16:colId xmlns:a16="http://schemas.microsoft.com/office/drawing/2014/main" val="1433806409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9008516"/>
                    </a:ext>
                  </a:extLst>
                </a:gridCol>
                <a:gridCol w="1527142">
                  <a:extLst>
                    <a:ext uri="{9D8B030D-6E8A-4147-A177-3AD203B41FA5}">
                      <a16:colId xmlns:a16="http://schemas.microsoft.com/office/drawing/2014/main" val="1715820306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val="4051828277"/>
                    </a:ext>
                  </a:extLst>
                </a:gridCol>
                <a:gridCol w="1508208">
                  <a:extLst>
                    <a:ext uri="{9D8B030D-6E8A-4147-A177-3AD203B41FA5}">
                      <a16:colId xmlns:a16="http://schemas.microsoft.com/office/drawing/2014/main" val="3260760235"/>
                    </a:ext>
                  </a:extLst>
                </a:gridCol>
                <a:gridCol w="1172381">
                  <a:extLst>
                    <a:ext uri="{9D8B030D-6E8A-4147-A177-3AD203B41FA5}">
                      <a16:colId xmlns:a16="http://schemas.microsoft.com/office/drawing/2014/main" val="3992570592"/>
                    </a:ext>
                  </a:extLst>
                </a:gridCol>
              </a:tblGrid>
              <a:tr h="494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死刑聲量升降區間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殺人案件頻傳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98627"/>
                  </a:ext>
                </a:extLst>
              </a:tr>
              <a:tr h="494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報導則數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比率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報導則數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比率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702125"/>
                  </a:ext>
                </a:extLst>
              </a:tr>
              <a:tr h="49422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107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64.49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38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35.51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249398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50.00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50.00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704771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100.00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058120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372676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67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74.63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25.37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678518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100.00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60378"/>
                  </a:ext>
                </a:extLst>
              </a:tr>
              <a:tr h="48010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日至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altLang="en-US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55.56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44.44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352368"/>
                  </a:ext>
                </a:extLst>
              </a:tr>
              <a:tr h="4942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216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135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62.50 </a:t>
                      </a:r>
                      <a:endParaRPr lang="en-US" altLang="zh-TW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85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500" u="none" strike="noStrike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39.35 </a:t>
                      </a:r>
                      <a:endParaRPr lang="en-US" altLang="zh-TW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613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7B1DBB-3100-4DC9-958A-D44F89D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9E9A1306-775D-4536-B0DF-294160506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671371"/>
              </p:ext>
            </p:extLst>
          </p:nvPr>
        </p:nvGraphicFramePr>
        <p:xfrm>
          <a:off x="495570" y="1152940"/>
          <a:ext cx="11126587" cy="53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1B8CB3AD-F307-465F-B33C-2A58B94BBC71}"/>
              </a:ext>
            </a:extLst>
          </p:cNvPr>
          <p:cNvSpPr txBox="1"/>
          <p:nvPr/>
        </p:nvSpPr>
        <p:spPr>
          <a:xfrm>
            <a:off x="4932355" y="1862951"/>
            <a:ext cx="1971496" cy="612934"/>
          </a:xfrm>
          <a:prstGeom prst="wedgeRoundRectCallout">
            <a:avLst>
              <a:gd name="adj1" fmla="val 51488"/>
              <a:gd name="adj2" fmla="val 8794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月下旬*</a:t>
            </a:r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9ADA274-C679-420D-9E9B-979C2E0BA778}"/>
              </a:ext>
            </a:extLst>
          </p:cNvPr>
          <p:cNvSpPr txBox="1"/>
          <p:nvPr/>
        </p:nvSpPr>
        <p:spPr>
          <a:xfrm>
            <a:off x="7469736" y="534928"/>
            <a:ext cx="2064142" cy="1634490"/>
          </a:xfrm>
          <a:prstGeom prst="wedgeRoundRectCallout">
            <a:avLst>
              <a:gd name="adj1" fmla="val 43424"/>
              <a:gd name="adj2" fmla="val 8775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月下旬*</a:t>
            </a:r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月上旬*</a:t>
            </a:r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月中旬*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4B335C-F4E8-4382-A628-00239E3171C3}"/>
              </a:ext>
            </a:extLst>
          </p:cNvPr>
          <p:cNvSpPr txBox="1"/>
          <p:nvPr/>
        </p:nvSpPr>
        <p:spPr>
          <a:xfrm>
            <a:off x="9982200" y="1111695"/>
            <a:ext cx="1971496" cy="612934"/>
          </a:xfrm>
          <a:prstGeom prst="wedgeRoundRectCallout">
            <a:avLst>
              <a:gd name="adj1" fmla="val -24060"/>
              <a:gd name="adj2" fmla="val 26327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月上旬*</a:t>
            </a:r>
            <a:r>
              <a:rPr lang="en-US" altLang="zh-TW" sz="3000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16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68580"/>
            <a:ext cx="10515600" cy="4970332"/>
          </a:xfrm>
        </p:spPr>
        <p:txBody>
          <a:bodyPr anchor="ctr">
            <a:noAutofit/>
          </a:bodyPr>
          <a:lstStyle/>
          <a:p>
            <a:r>
              <a:rPr lang="en-US" altLang="zh-TW" sz="4000" dirty="0"/>
              <a:t>5 </a:t>
            </a:r>
            <a:r>
              <a:rPr lang="zh-TW" altLang="en-US" sz="4000" dirty="0"/>
              <a:t>月下旬，多起殺人、分屍案件的發生與追蹤報導，誘發死刑議題之討論聲浪。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en-US" altLang="zh-TW" sz="4000" dirty="0"/>
              <a:t>6 </a:t>
            </a:r>
            <a:r>
              <a:rPr lang="zh-TW" altLang="en-US" sz="4000" dirty="0"/>
              <a:t>月中下旬，受到過去案件大幅追蹤報導的影響，使民眾產生殺人案件頻傳印象，並較</a:t>
            </a:r>
            <a:r>
              <a:rPr lang="en-US" altLang="zh-TW" sz="4000" dirty="0"/>
              <a:t>5 </a:t>
            </a:r>
            <a:r>
              <a:rPr lang="zh-TW" altLang="en-US" sz="4000" dirty="0"/>
              <a:t>月下旬更積極探討或訴求死刑議題，同時反對法務部對於死刑無法解決問題、需求慎重等政策回應。</a:t>
            </a:r>
            <a:endParaRPr lang="en-US" altLang="zh-TW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CF4EC96-6593-4078-80F9-5780D2DD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刑罰民粹主義理論輔以涵化理論的檢證：</a:t>
            </a:r>
          </a:p>
        </p:txBody>
      </p:sp>
    </p:spTree>
    <p:extLst>
      <p:ext uri="{BB962C8B-B14F-4D97-AF65-F5344CB8AC3E}">
        <p14:creationId xmlns:p14="http://schemas.microsoft.com/office/powerpoint/2010/main" val="225652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51009"/>
            <a:ext cx="10515600" cy="45559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6000" dirty="0"/>
              <a:t>浮動的死刑議題。</a:t>
            </a:r>
            <a:endParaRPr lang="en-US" altLang="zh-TW" sz="6000" dirty="0"/>
          </a:p>
          <a:p>
            <a:pPr marL="0" indent="0" algn="ctr">
              <a:buNone/>
            </a:pPr>
            <a:r>
              <a:rPr lang="zh-TW" altLang="en-US" sz="6000" dirty="0"/>
              <a:t>積極的政策因應？</a:t>
            </a:r>
            <a:endParaRPr lang="en-US" altLang="zh-TW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9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658" y="788974"/>
            <a:ext cx="3976157" cy="714078"/>
          </a:xfrm>
        </p:spPr>
        <p:txBody>
          <a:bodyPr/>
          <a:lstStyle/>
          <a:p>
            <a:pPr algn="ctr"/>
            <a:r>
              <a:rPr lang="zh-TW" altLang="en-US" dirty="0"/>
              <a:t>請多指教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C27522-2CCF-434F-9567-464CC86E100E}"/>
              </a:ext>
            </a:extLst>
          </p:cNvPr>
          <p:cNvSpPr/>
          <p:nvPr/>
        </p:nvSpPr>
        <p:spPr>
          <a:xfrm>
            <a:off x="412913" y="5354947"/>
            <a:ext cx="52010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https://app.sli.do/event/lxolf8bi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73472C-47A5-4AD4-A56B-49D762A4C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3" y="1872717"/>
            <a:ext cx="3112565" cy="3112565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975884B3-4307-4EB6-88C9-3B8FF6AF1FA6}"/>
              </a:ext>
            </a:extLst>
          </p:cNvPr>
          <p:cNvSpPr txBox="1">
            <a:spLocks/>
          </p:cNvSpPr>
          <p:nvPr/>
        </p:nvSpPr>
        <p:spPr>
          <a:xfrm>
            <a:off x="6358078" y="2553584"/>
            <a:ext cx="3976157" cy="7140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31000"/>
              </a:schemeClr>
            </a:glow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Sli.do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a123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3168BA7-7B57-4174-880B-6D571A964247}"/>
              </a:ext>
            </a:extLst>
          </p:cNvPr>
          <p:cNvSpPr txBox="1">
            <a:spLocks/>
          </p:cNvSpPr>
          <p:nvPr/>
        </p:nvSpPr>
        <p:spPr>
          <a:xfrm>
            <a:off x="4897815" y="3590338"/>
            <a:ext cx="6896685" cy="7140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31000"/>
              </a:schemeClr>
            </a:glo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tsaichia@mail.moj.gov.tw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5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殺人案件與死刑聲量的社會糾結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174" y="1723126"/>
            <a:ext cx="11708296" cy="2133601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板橋情殺分屍</a:t>
            </a:r>
            <a:r>
              <a:rPr lang="zh-TW" altLang="en-US" dirty="0"/>
              <a:t>案 男殺害女友分屍後輕生（</a:t>
            </a:r>
            <a:r>
              <a:rPr lang="en-US" altLang="zh-TW" dirty="0"/>
              <a:t>2018/5/28</a:t>
            </a:r>
            <a:r>
              <a:rPr lang="zh-TW" altLang="en-US" dirty="0"/>
              <a:t> 民視新聞）</a:t>
            </a:r>
            <a:endParaRPr lang="en-US" altLang="zh-TW" dirty="0"/>
          </a:p>
          <a:p>
            <a:pPr marL="0" indent="0">
              <a:buNone/>
            </a:pPr>
            <a:endParaRPr lang="en-US" altLang="zh-TW" sz="1000" dirty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又傳情殺 </a:t>
            </a:r>
            <a:r>
              <a:rPr lang="zh-TW" altLang="en-US" dirty="0"/>
              <a:t>直播主疑遭同居男友刺死（</a:t>
            </a:r>
            <a:r>
              <a:rPr lang="en-US" altLang="zh-TW" dirty="0"/>
              <a:t>2018/5/29</a:t>
            </a:r>
            <a:r>
              <a:rPr lang="zh-TW" altLang="en-US" dirty="0"/>
              <a:t> 華視新聞）</a:t>
            </a:r>
            <a:endParaRPr lang="en-US" altLang="zh-TW" dirty="0"/>
          </a:p>
          <a:p>
            <a:pPr marL="0" indent="0">
              <a:buNone/>
            </a:pPr>
            <a:endParaRPr lang="en-US" altLang="zh-TW" sz="1000" dirty="0"/>
          </a:p>
          <a:p>
            <a:pPr marL="0" indent="0">
              <a:buNone/>
            </a:pPr>
            <a:r>
              <a:rPr lang="zh-TW" altLang="en-US" dirty="0"/>
              <a:t>北市驚傳</a:t>
            </a:r>
            <a:r>
              <a:rPr lang="zh-TW" altLang="en-US" dirty="0">
                <a:solidFill>
                  <a:srgbClr val="FF0000"/>
                </a:solidFill>
              </a:rPr>
              <a:t>分屍案 </a:t>
            </a:r>
            <a:r>
              <a:rPr lang="zh-TW" altLang="en-US" dirty="0"/>
              <a:t>女遭射箭老師勒斃棄置陽明山（</a:t>
            </a:r>
            <a:r>
              <a:rPr lang="en-US" altLang="zh-TW" dirty="0"/>
              <a:t>2018/6/18</a:t>
            </a:r>
            <a:r>
              <a:rPr lang="zh-TW" altLang="en-US" dirty="0"/>
              <a:t> 東森新聞雲）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3FE17B7-5BE4-449E-B56D-2817EF50FF0E}"/>
              </a:ext>
            </a:extLst>
          </p:cNvPr>
          <p:cNvSpPr txBox="1">
            <a:spLocks/>
          </p:cNvSpPr>
          <p:nvPr/>
        </p:nvSpPr>
        <p:spPr>
          <a:xfrm>
            <a:off x="298174" y="4156833"/>
            <a:ext cx="11708296" cy="21336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「一日一凶殺」</a:t>
            </a:r>
            <a:r>
              <a:rPr lang="zh-TW" altLang="en-US" dirty="0"/>
              <a:t>邱太三：槍決無法解決問題（</a:t>
            </a:r>
            <a:r>
              <a:rPr lang="en-US" altLang="zh-TW" dirty="0"/>
              <a:t>2018/5/30</a:t>
            </a:r>
            <a:r>
              <a:rPr lang="zh-TW" altLang="en-US" dirty="0"/>
              <a:t> 中時電子報）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000" dirty="0"/>
          </a:p>
          <a:p>
            <a:pPr marL="0" indent="0">
              <a:buNone/>
            </a:pPr>
            <a:r>
              <a:rPr lang="zh-TW" altLang="en-US" dirty="0"/>
              <a:t>吳敦義</a:t>
            </a:r>
            <a:r>
              <a:rPr lang="en-US" altLang="zh-TW" dirty="0"/>
              <a:t>:</a:t>
            </a:r>
            <a:r>
              <a:rPr lang="zh-TW" altLang="en-US" dirty="0"/>
              <a:t>情殺分屍犯嫌禽獸不如促邱太三</a:t>
            </a:r>
            <a:r>
              <a:rPr lang="zh-TW" altLang="en-US" dirty="0">
                <a:solidFill>
                  <a:srgbClr val="FF0000"/>
                </a:solidFill>
              </a:rPr>
              <a:t>執行死刑</a:t>
            </a:r>
            <a:r>
              <a:rPr lang="zh-TW" altLang="en-US" dirty="0"/>
              <a:t>（</a:t>
            </a:r>
            <a:r>
              <a:rPr lang="en-US" altLang="zh-TW" dirty="0"/>
              <a:t>2018/6/27</a:t>
            </a:r>
            <a:r>
              <a:rPr lang="zh-TW" altLang="en-US" dirty="0"/>
              <a:t> 蘋果新聞）</a:t>
            </a:r>
            <a:endParaRPr lang="en-US" altLang="zh-TW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0402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梯形 10">
            <a:extLst>
              <a:ext uri="{FF2B5EF4-FFF2-40B4-BE49-F238E27FC236}">
                <a16:creationId xmlns:a16="http://schemas.microsoft.com/office/drawing/2014/main" id="{9E6662CC-37C2-4EEA-85CC-8E8E45906F3E}"/>
              </a:ext>
            </a:extLst>
          </p:cNvPr>
          <p:cNvSpPr/>
          <p:nvPr/>
        </p:nvSpPr>
        <p:spPr>
          <a:xfrm rot="21205644">
            <a:off x="3156712" y="716659"/>
            <a:ext cx="4956313" cy="4810780"/>
          </a:xfrm>
          <a:prstGeom prst="trapezoid">
            <a:avLst>
              <a:gd name="adj" fmla="val 61111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0051" y="630479"/>
            <a:ext cx="6367097" cy="1198321"/>
          </a:xfrm>
          <a:solidFill>
            <a:schemeClr val="bg1">
              <a:alpha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zh-TW" altLang="en-US" sz="4000" dirty="0"/>
              <a:t>刑罰民粹主義與涵化理論</a:t>
            </a:r>
            <a:endParaRPr lang="en-US" altLang="zh-TW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1A8D2642-81EF-4857-8CF9-10FE2AA74FD9}"/>
              </a:ext>
            </a:extLst>
          </p:cNvPr>
          <p:cNvSpPr txBox="1">
            <a:spLocks/>
          </p:cNvSpPr>
          <p:nvPr/>
        </p:nvSpPr>
        <p:spPr>
          <a:xfrm>
            <a:off x="1676972" y="2617804"/>
            <a:ext cx="4419028" cy="1622391"/>
          </a:xfrm>
          <a:prstGeom prst="rect">
            <a:avLst/>
          </a:prstGeom>
          <a:solidFill>
            <a:schemeClr val="bg1">
              <a:alpha val="60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/>
              <a:t>殺人案件網路報導</a:t>
            </a:r>
            <a:endParaRPr lang="en-US" altLang="zh-TW" sz="40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C7214D2-E33C-42CA-9136-FC7CD9D27910}"/>
              </a:ext>
            </a:extLst>
          </p:cNvPr>
          <p:cNvSpPr txBox="1">
            <a:spLocks/>
          </p:cNvSpPr>
          <p:nvPr/>
        </p:nvSpPr>
        <p:spPr>
          <a:xfrm>
            <a:off x="6401086" y="2617804"/>
            <a:ext cx="4419028" cy="1622391"/>
          </a:xfrm>
          <a:prstGeom prst="rect">
            <a:avLst/>
          </a:prstGeom>
          <a:solidFill>
            <a:schemeClr val="bg1">
              <a:alpha val="60000"/>
            </a:schemeClr>
          </a:solidFill>
          <a:ln w="5715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/>
              <a:t>死刑聲量</a:t>
            </a:r>
            <a:endParaRPr lang="en-US" altLang="zh-TW" sz="4000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AC97772B-D474-4710-9851-6BDF82074A8E}"/>
              </a:ext>
            </a:extLst>
          </p:cNvPr>
          <p:cNvSpPr txBox="1">
            <a:spLocks/>
          </p:cNvSpPr>
          <p:nvPr/>
        </p:nvSpPr>
        <p:spPr>
          <a:xfrm>
            <a:off x="1817204" y="5029199"/>
            <a:ext cx="8557591" cy="871711"/>
          </a:xfrm>
          <a:prstGeom prst="rect">
            <a:avLst/>
          </a:prstGeom>
          <a:solidFill>
            <a:schemeClr val="bg1">
              <a:alpha val="60000"/>
            </a:schemeClr>
          </a:solidFill>
          <a:ln w="57150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/>
              <a:t>關聯性、刑事政策問題、政策因應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81815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F72906-84F8-40EF-877E-75CB9049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刑罰民粹主義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Populism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F601C0-AB93-4D23-9B1A-F2F36CA4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438"/>
            <a:ext cx="2938669" cy="1325562"/>
          </a:xfrm>
          <a:ln w="57150"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4000" dirty="0"/>
              <a:t>犯罪事件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A73A16-8726-4273-A4F0-C6093666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3A0F038-2D10-4306-8789-ACF54E1DEF68}"/>
              </a:ext>
            </a:extLst>
          </p:cNvPr>
          <p:cNvSpPr txBox="1">
            <a:spLocks/>
          </p:cNvSpPr>
          <p:nvPr/>
        </p:nvSpPr>
        <p:spPr>
          <a:xfrm>
            <a:off x="8415133" y="2103438"/>
            <a:ext cx="2938669" cy="1325562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dirty="0"/>
              <a:t>刑罰訴求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43E58941-53E2-4293-81E8-02E4C938FEF7}"/>
              </a:ext>
            </a:extLst>
          </p:cNvPr>
          <p:cNvSpPr txBox="1">
            <a:spLocks/>
          </p:cNvSpPr>
          <p:nvPr/>
        </p:nvSpPr>
        <p:spPr>
          <a:xfrm>
            <a:off x="4626665" y="2103438"/>
            <a:ext cx="2938669" cy="1325562"/>
          </a:xfrm>
          <a:prstGeom prst="ellipse">
            <a:avLst/>
          </a:prstGeom>
          <a:ln w="571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000" dirty="0"/>
              <a:t>媒體</a:t>
            </a:r>
            <a:endParaRPr lang="en-US" altLang="zh-TW" sz="4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500" dirty="0"/>
              <a:t>(</a:t>
            </a:r>
            <a:r>
              <a:rPr lang="zh-TW" altLang="en-US" sz="2500" dirty="0"/>
              <a:t>原因之一</a:t>
            </a:r>
            <a:r>
              <a:rPr lang="en-US" altLang="zh-TW" sz="2500" dirty="0"/>
              <a:t>)</a:t>
            </a:r>
            <a:endParaRPr lang="zh-TW" altLang="en-US" sz="2500" dirty="0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F99F13D2-CB37-4008-8A57-DC431DA574C3}"/>
              </a:ext>
            </a:extLst>
          </p:cNvPr>
          <p:cNvSpPr/>
          <p:nvPr/>
        </p:nvSpPr>
        <p:spPr>
          <a:xfrm rot="5400000">
            <a:off x="4011178" y="2353005"/>
            <a:ext cx="381175" cy="84979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C061266-BBBF-4ED5-904C-4C478E7AFD63}"/>
              </a:ext>
            </a:extLst>
          </p:cNvPr>
          <p:cNvSpPr txBox="1">
            <a:spLocks/>
          </p:cNvSpPr>
          <p:nvPr/>
        </p:nvSpPr>
        <p:spPr>
          <a:xfrm>
            <a:off x="2841761" y="4052646"/>
            <a:ext cx="6508476" cy="1680058"/>
          </a:xfrm>
          <a:prstGeom prst="ellips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涵化理論（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Cultivation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0904E8A9-4DEA-4188-9E39-689195A9CEC9}"/>
              </a:ext>
            </a:extLst>
          </p:cNvPr>
          <p:cNvSpPr/>
          <p:nvPr/>
        </p:nvSpPr>
        <p:spPr>
          <a:xfrm>
            <a:off x="5618920" y="3429000"/>
            <a:ext cx="954157" cy="623646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7DC721A8-EA3D-4F60-B54C-B96824190D44}"/>
              </a:ext>
            </a:extLst>
          </p:cNvPr>
          <p:cNvSpPr/>
          <p:nvPr/>
        </p:nvSpPr>
        <p:spPr>
          <a:xfrm rot="5400000">
            <a:off x="7787628" y="2341321"/>
            <a:ext cx="381175" cy="84979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8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3352"/>
            <a:ext cx="10515600" cy="1325563"/>
          </a:xfrm>
        </p:spPr>
        <p:txBody>
          <a:bodyPr/>
          <a:lstStyle/>
          <a:p>
            <a:r>
              <a:rPr lang="zh-TW" altLang="en-US" dirty="0"/>
              <a:t>研究方法－篩選網路報導與關鍵字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340" y="1497496"/>
            <a:ext cx="11370364" cy="485885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網路報導：網路新聞、相關網路主文評論。</a:t>
            </a:r>
            <a:endParaRPr lang="en-US" altLang="zh-TW" sz="3200" dirty="0"/>
          </a:p>
          <a:p>
            <a:r>
              <a:rPr lang="zh-TW" altLang="en-US" sz="3200" dirty="0"/>
              <a:t>殺人案件：「殺人罪」移送</a:t>
            </a:r>
            <a:r>
              <a:rPr lang="en-US" altLang="zh-TW" sz="3200" dirty="0"/>
              <a:t>/</a:t>
            </a:r>
            <a:r>
              <a:rPr lang="zh-TW" altLang="en-US" sz="3200" dirty="0"/>
              <a:t>起訴</a:t>
            </a:r>
            <a:r>
              <a:rPr lang="en-US" altLang="zh-TW" sz="3200" dirty="0"/>
              <a:t>/</a:t>
            </a:r>
            <a:r>
              <a:rPr lang="zh-TW" altLang="en-US" sz="3200" dirty="0"/>
              <a:t>判決。</a:t>
            </a:r>
            <a:endParaRPr lang="en-US" altLang="zh-TW" sz="3200" dirty="0"/>
          </a:p>
          <a:p>
            <a:r>
              <a:rPr lang="zh-TW" altLang="en-US" sz="3200" dirty="0"/>
              <a:t>關鍵字：</a:t>
            </a:r>
            <a:endParaRPr lang="en-US" altLang="zh-TW" sz="3200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sz="3200" dirty="0"/>
              <a:t>死</a:t>
            </a:r>
            <a:r>
              <a:rPr lang="en-US" altLang="zh-TW" sz="3200" dirty="0"/>
              <a:t>|</a:t>
            </a:r>
            <a:r>
              <a:rPr lang="zh-TW" altLang="en-US" sz="3200" dirty="0"/>
              <a:t>殺</a:t>
            </a:r>
            <a:r>
              <a:rPr lang="en-US" altLang="zh-TW" sz="3200" dirty="0"/>
              <a:t>|</a:t>
            </a:r>
            <a:r>
              <a:rPr lang="zh-TW" altLang="en-US" sz="3200" dirty="0"/>
              <a:t>分屍</a:t>
            </a:r>
            <a:r>
              <a:rPr lang="en-US" altLang="zh-TW" sz="3200" dirty="0"/>
              <a:t>|</a:t>
            </a:r>
            <a:r>
              <a:rPr lang="zh-TW" altLang="en-US" sz="3200" dirty="0"/>
              <a:t>勒死</a:t>
            </a:r>
            <a:r>
              <a:rPr lang="en-US" altLang="zh-TW" sz="3200" dirty="0"/>
              <a:t>|</a:t>
            </a:r>
            <a:r>
              <a:rPr lang="zh-TW" altLang="en-US" sz="3200" dirty="0"/>
              <a:t>勒斃</a:t>
            </a:r>
            <a:r>
              <a:rPr lang="en-US" altLang="zh-TW" sz="3200" dirty="0"/>
              <a:t>|</a:t>
            </a:r>
            <a:r>
              <a:rPr lang="zh-TW" altLang="en-US" sz="3200" dirty="0"/>
              <a:t>打死</a:t>
            </a:r>
            <a:r>
              <a:rPr lang="en-US" altLang="zh-TW" sz="3200" dirty="0"/>
              <a:t>|</a:t>
            </a:r>
            <a:r>
              <a:rPr lang="zh-TW" altLang="en-US" sz="3200" dirty="0"/>
              <a:t>虐死</a:t>
            </a:r>
            <a:r>
              <a:rPr lang="en-US" altLang="zh-TW" sz="3200" dirty="0"/>
              <a:t>|</a:t>
            </a:r>
            <a:r>
              <a:rPr lang="zh-TW" altLang="en-US" sz="3200" dirty="0"/>
              <a:t>殺死</a:t>
            </a:r>
            <a:r>
              <a:rPr lang="en-US" altLang="zh-TW" sz="3200" dirty="0"/>
              <a:t>|</a:t>
            </a:r>
            <a:r>
              <a:rPr lang="zh-TW" altLang="en-US" sz="3200" dirty="0"/>
              <a:t>殺人</a:t>
            </a:r>
            <a:r>
              <a:rPr lang="en-US" altLang="zh-TW" sz="3200" dirty="0"/>
              <a:t>|</a:t>
            </a:r>
            <a:r>
              <a:rPr lang="zh-TW" altLang="en-US" sz="3200" dirty="0"/>
              <a:t>小燈泡</a:t>
            </a:r>
            <a:r>
              <a:rPr lang="en-US" altLang="zh-TW" sz="3200" dirty="0"/>
              <a:t>|</a:t>
            </a:r>
            <a:r>
              <a:rPr lang="zh-TW" altLang="en-US" sz="3200" dirty="0"/>
              <a:t>致死</a:t>
            </a:r>
            <a:r>
              <a:rPr lang="en-US" altLang="zh-TW" sz="3200" dirty="0"/>
              <a:t>|</a:t>
            </a:r>
            <a:r>
              <a:rPr lang="zh-TW" altLang="en-US" sz="3200" dirty="0"/>
              <a:t>殺害</a:t>
            </a:r>
            <a:r>
              <a:rPr lang="en-US" altLang="zh-TW" sz="3200" dirty="0"/>
              <a:t>|</a:t>
            </a:r>
            <a:r>
              <a:rPr lang="zh-TW" altLang="en-US" sz="3200" dirty="0"/>
              <a:t>行刑式</a:t>
            </a:r>
            <a:r>
              <a:rPr lang="en-US" altLang="zh-TW" sz="3200" dirty="0"/>
              <a:t>|</a:t>
            </a:r>
            <a:r>
              <a:rPr lang="zh-TW" altLang="en-US" sz="3200" dirty="0"/>
              <a:t>槍決</a:t>
            </a:r>
            <a:r>
              <a:rPr lang="en-US" altLang="zh-TW" sz="3200" dirty="0"/>
              <a:t>|</a:t>
            </a:r>
            <a:r>
              <a:rPr lang="zh-TW" altLang="en-US" sz="3200" dirty="0"/>
              <a:t>處決</a:t>
            </a:r>
            <a:r>
              <a:rPr lang="en-US" altLang="zh-TW" sz="3200" dirty="0"/>
              <a:t>|</a:t>
            </a:r>
            <a:r>
              <a:rPr lang="zh-TW" altLang="en-US" sz="3200" dirty="0"/>
              <a:t>刺死</a:t>
            </a:r>
            <a:r>
              <a:rPr lang="en-US" altLang="zh-TW" sz="3200" dirty="0"/>
              <a:t>|</a:t>
            </a:r>
            <a:r>
              <a:rPr lang="zh-TW" altLang="en-US" sz="3200" dirty="0"/>
              <a:t>掐死</a:t>
            </a:r>
            <a:r>
              <a:rPr lang="en-US" altLang="zh-TW" sz="3200" dirty="0"/>
              <a:t>|</a:t>
            </a:r>
            <a:r>
              <a:rPr lang="zh-TW" altLang="en-US" sz="3200" dirty="0"/>
              <a:t>情殺</a:t>
            </a:r>
            <a:r>
              <a:rPr lang="en-US" altLang="zh-TW" sz="3200" dirty="0"/>
              <a:t>|</a:t>
            </a:r>
            <a:r>
              <a:rPr lang="zh-TW" altLang="en-US" sz="3200" dirty="0"/>
              <a:t>溺斃</a:t>
            </a:r>
            <a:r>
              <a:rPr lang="en-US" altLang="zh-TW" sz="3200" dirty="0"/>
              <a:t>|</a:t>
            </a:r>
            <a:r>
              <a:rPr lang="zh-TW" altLang="en-US" sz="3200" dirty="0"/>
              <a:t>砍死</a:t>
            </a:r>
            <a:r>
              <a:rPr lang="en-US" altLang="zh-TW" sz="3200" dirty="0"/>
              <a:t>|</a:t>
            </a:r>
            <a:r>
              <a:rPr lang="zh-TW" altLang="en-US" sz="3200" dirty="0"/>
              <a:t>殺女友</a:t>
            </a:r>
            <a:r>
              <a:rPr lang="en-US" altLang="zh-TW" sz="3200" dirty="0"/>
              <a:t>|78</a:t>
            </a:r>
            <a:r>
              <a:rPr lang="zh-TW" altLang="en-US" sz="3200" dirty="0"/>
              <a:t>刀</a:t>
            </a:r>
            <a:endParaRPr lang="en-US" altLang="zh-TW" sz="3200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sz="3200" dirty="0"/>
              <a:t>「排除」：麻疹</a:t>
            </a:r>
            <a:r>
              <a:rPr lang="en-US" altLang="zh-TW" sz="3200" dirty="0"/>
              <a:t>|</a:t>
            </a:r>
            <a:r>
              <a:rPr lang="zh-TW" altLang="en-US" sz="3200" dirty="0"/>
              <a:t>致死率</a:t>
            </a:r>
            <a:r>
              <a:rPr lang="en-US" altLang="zh-TW" sz="3200" dirty="0"/>
              <a:t>|</a:t>
            </a:r>
            <a:r>
              <a:rPr lang="zh-TW" altLang="en-US" sz="3200" dirty="0"/>
              <a:t>把話說死</a:t>
            </a:r>
            <a:r>
              <a:rPr lang="en-US" altLang="zh-TW" sz="3200" dirty="0"/>
              <a:t>|</a:t>
            </a:r>
            <a:r>
              <a:rPr lang="zh-TW" altLang="en-US" sz="3200" dirty="0"/>
              <a:t>這背影好殺</a:t>
            </a:r>
            <a:r>
              <a:rPr lang="en-US" altLang="zh-TW" sz="3200" dirty="0"/>
              <a:t>|</a:t>
            </a:r>
            <a:r>
              <a:rPr lang="zh-TW" altLang="en-US" sz="3200" dirty="0"/>
              <a:t>西南航空</a:t>
            </a:r>
            <a:r>
              <a:rPr lang="en-US" altLang="zh-TW" sz="3200" dirty="0"/>
              <a:t>|</a:t>
            </a:r>
            <a:r>
              <a:rPr lang="zh-TW" altLang="en-US" sz="3200" dirty="0"/>
              <a:t>石虎</a:t>
            </a:r>
            <a:r>
              <a:rPr lang="en-US" altLang="zh-TW" sz="3200" dirty="0"/>
              <a:t>|</a:t>
            </a:r>
            <a:r>
              <a:rPr lang="zh-TW" altLang="en-US" sz="3200" dirty="0"/>
              <a:t>刺殺終點戰</a:t>
            </a:r>
            <a:r>
              <a:rPr lang="en-US" altLang="zh-TW" sz="3200" dirty="0"/>
              <a:t>|</a:t>
            </a:r>
            <a:r>
              <a:rPr lang="zh-TW" altLang="en-US" sz="3200" dirty="0"/>
              <a:t>回憶殺</a:t>
            </a:r>
            <a:r>
              <a:rPr lang="en-US" altLang="zh-TW" sz="3200" dirty="0"/>
              <a:t>|......</a:t>
            </a:r>
          </a:p>
          <a:p>
            <a:pPr marL="514350" indent="-514350">
              <a:buFont typeface="+mj-lt"/>
              <a:buAutoNum type="arabicParenR"/>
            </a:pPr>
            <a:endParaRPr lang="en-US" altLang="zh-TW" sz="3200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sz="3200" dirty="0"/>
              <a:t>死刑</a:t>
            </a:r>
            <a:r>
              <a:rPr lang="en-US" altLang="zh-TW" sz="3200" dirty="0"/>
              <a:t>|</a:t>
            </a:r>
            <a:r>
              <a:rPr lang="zh-TW" altLang="en-US" sz="3200" dirty="0"/>
              <a:t>判死</a:t>
            </a:r>
            <a:r>
              <a:rPr lang="en-US" altLang="zh-TW" sz="3200" dirty="0"/>
              <a:t>|</a:t>
            </a:r>
            <a:r>
              <a:rPr lang="zh-TW" altLang="en-US" sz="3200" dirty="0"/>
              <a:t>廢死</a:t>
            </a:r>
            <a:r>
              <a:rPr lang="en-US" altLang="zh-TW" sz="3200" dirty="0"/>
              <a:t>|</a:t>
            </a:r>
            <a:r>
              <a:rPr lang="zh-TW" altLang="en-US" sz="3200" dirty="0"/>
              <a:t>槍決（死刑聲量）</a:t>
            </a:r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7B72D7-B3E4-4187-99B7-DCD72426D9AA}"/>
              </a:ext>
            </a:extLst>
          </p:cNvPr>
          <p:cNvSpPr/>
          <p:nvPr/>
        </p:nvSpPr>
        <p:spPr>
          <a:xfrm>
            <a:off x="543340" y="5287617"/>
            <a:ext cx="11105320" cy="212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43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953" y="284909"/>
            <a:ext cx="10833847" cy="1325563"/>
          </a:xfrm>
        </p:spPr>
        <p:txBody>
          <a:bodyPr anchor="t"/>
          <a:lstStyle/>
          <a:p>
            <a:r>
              <a:rPr lang="zh-TW" altLang="en-US" dirty="0"/>
              <a:t>研究方法－以</a:t>
            </a:r>
            <a:r>
              <a:rPr lang="en-US" altLang="zh-TW" dirty="0"/>
              <a:t>2018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月至</a:t>
            </a:r>
            <a:r>
              <a:rPr lang="en-US" altLang="zh-TW" dirty="0"/>
              <a:t>6</a:t>
            </a:r>
            <a:r>
              <a:rPr lang="zh-TW" altLang="en-US" dirty="0"/>
              <a:t>月設觀測範圍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8128"/>
              </p:ext>
            </p:extLst>
          </p:nvPr>
        </p:nvGraphicFramePr>
        <p:xfrm>
          <a:off x="649044" y="992924"/>
          <a:ext cx="10909151" cy="536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889871" y="4015089"/>
            <a:ext cx="2670817" cy="1434016"/>
            <a:chOff x="4077870" y="2090237"/>
            <a:chExt cx="3690212" cy="1434016"/>
          </a:xfrm>
          <a:solidFill>
            <a:srgbClr val="1B2911"/>
          </a:solidFill>
        </p:grpSpPr>
        <p:sp>
          <p:nvSpPr>
            <p:cNvPr id="7" name="向右箭號 6"/>
            <p:cNvSpPr/>
            <p:nvPr/>
          </p:nvSpPr>
          <p:spPr>
            <a:xfrm>
              <a:off x="4077870" y="2090237"/>
              <a:ext cx="3690212" cy="1434016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向右箭號 4"/>
            <p:cNvSpPr txBox="1"/>
            <p:nvPr/>
          </p:nvSpPr>
          <p:spPr>
            <a:xfrm>
              <a:off x="4077870" y="2448741"/>
              <a:ext cx="3022941" cy="71700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254000" bIns="250766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區分類別</a:t>
              </a:r>
              <a:endParaRPr lang="zh-TW" altLang="en-US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9560688" y="3748305"/>
            <a:ext cx="2139850" cy="2073600"/>
          </a:xfrm>
          <a:prstGeom prst="rect">
            <a:avLst/>
          </a:prstGeom>
          <a:solidFill>
            <a:srgbClr val="D2A000"/>
          </a:solidFill>
          <a:ln w="5715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新案初見報導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新案追蹤報導</a:t>
            </a:r>
            <a:endPara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舊案初見報導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舊案追蹤報導</a:t>
            </a:r>
            <a:endParaRPr lang="en-US" altLang="zh-TW" sz="25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18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679" y="136525"/>
            <a:ext cx="10766367" cy="1099602"/>
          </a:xfrm>
        </p:spPr>
        <p:txBody>
          <a:bodyPr>
            <a:normAutofit fontScale="90000"/>
          </a:bodyPr>
          <a:lstStyle/>
          <a:p>
            <a:r>
              <a:rPr lang="zh-TW" altLang="en-US" sz="3800" dirty="0"/>
              <a:t>殺人案件網路追蹤報導增減和死刑聲量增減間呈正相關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240299"/>
              </p:ext>
            </p:extLst>
          </p:nvPr>
        </p:nvGraphicFramePr>
        <p:xfrm>
          <a:off x="495570" y="1152940"/>
          <a:ext cx="11126587" cy="53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E630C46C-329B-4E0B-8843-9FE2D5CB7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60" y="2009922"/>
            <a:ext cx="4906279" cy="392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2816" y="140332"/>
            <a:ext cx="10766367" cy="980331"/>
          </a:xfrm>
        </p:spPr>
        <p:txBody>
          <a:bodyPr anchor="t">
            <a:normAutofit fontScale="90000"/>
          </a:bodyPr>
          <a:lstStyle/>
          <a:p>
            <a:r>
              <a:rPr lang="zh-TW" altLang="en-US" sz="3800" dirty="0"/>
              <a:t>特定死刑聲量區間中，殺人案件議題為聲量形成主因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81D8DD2-430D-480A-9BF7-E8FD52D0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6" y="813607"/>
            <a:ext cx="10911686" cy="58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4F5D91-6579-43C7-9C29-4CF55520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A381-3B04-4A8A-9C34-3830CAA9D5E1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4CF271D3-74EA-488B-8989-CA0ACE234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79826"/>
              </p:ext>
            </p:extLst>
          </p:nvPr>
        </p:nvGraphicFramePr>
        <p:xfrm>
          <a:off x="495570" y="1152940"/>
          <a:ext cx="11126587" cy="53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0BAB698-644E-4DB6-B724-8874C90FCAD3}"/>
              </a:ext>
            </a:extLst>
          </p:cNvPr>
          <p:cNvSpPr txBox="1"/>
          <p:nvPr/>
        </p:nvSpPr>
        <p:spPr>
          <a:xfrm>
            <a:off x="5637795" y="905955"/>
            <a:ext cx="4103236" cy="612934"/>
          </a:xfrm>
          <a:prstGeom prst="wedgeRoundRectCallout">
            <a:avLst>
              <a:gd name="adj1" fmla="val 12709"/>
              <a:gd name="adj2" fmla="val 9787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56.22%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臺北男殺女童案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A60E27-CD70-4C93-91AC-49B11B0828EA}"/>
              </a:ext>
            </a:extLst>
          </p:cNvPr>
          <p:cNvSpPr txBox="1"/>
          <p:nvPr/>
        </p:nvSpPr>
        <p:spPr>
          <a:xfrm>
            <a:off x="1604693" y="1080526"/>
            <a:ext cx="5319025" cy="1123712"/>
          </a:xfrm>
          <a:prstGeom prst="wedgeRoundRectCallout">
            <a:avLst>
              <a:gd name="adj1" fmla="val 51488"/>
              <a:gd name="adj2" fmla="val 87947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54.53%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新北男殺死女友後分屍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18.35%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臺北男刺死前女友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C37004E-D135-47B0-B4F6-B6225B7D6A21}"/>
              </a:ext>
            </a:extLst>
          </p:cNvPr>
          <p:cNvSpPr txBox="1"/>
          <p:nvPr/>
        </p:nvSpPr>
        <p:spPr>
          <a:xfrm>
            <a:off x="6319584" y="1212422"/>
            <a:ext cx="4880119" cy="612934"/>
          </a:xfrm>
          <a:prstGeom prst="wedgeRoundRectCallout">
            <a:avLst>
              <a:gd name="adj1" fmla="val 17976"/>
              <a:gd name="adj2" fmla="val 97874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84.85%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臺北男勒斃女後分屍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B983C9E-70F6-49E9-BA87-0445E46AA7CC}"/>
              </a:ext>
            </a:extLst>
          </p:cNvPr>
          <p:cNvSpPr txBox="1"/>
          <p:nvPr/>
        </p:nvSpPr>
        <p:spPr>
          <a:xfrm>
            <a:off x="6923718" y="1535335"/>
            <a:ext cx="5122944" cy="1123712"/>
          </a:xfrm>
          <a:prstGeom prst="wedgeRoundRectCallout">
            <a:avLst>
              <a:gd name="adj1" fmla="val 20794"/>
              <a:gd name="adj2" fmla="val 833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40.06%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臺北男勒斃女後分屍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36.87%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新北男槍殺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男後自殺</a:t>
            </a:r>
          </a:p>
        </p:txBody>
      </p:sp>
    </p:spTree>
    <p:extLst>
      <p:ext uri="{BB962C8B-B14F-4D97-AF65-F5344CB8AC3E}">
        <p14:creationId xmlns:p14="http://schemas.microsoft.com/office/powerpoint/2010/main" val="194390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753</Words>
  <Application>Microsoft Office PowerPoint</Application>
  <PresentationFormat>寬螢幕</PresentationFormat>
  <Paragraphs>142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標楷體</vt:lpstr>
      <vt:lpstr>微軟正黑體</vt:lpstr>
      <vt:lpstr>新細明體</vt:lpstr>
      <vt:lpstr>Times New Roman</vt:lpstr>
      <vt:lpstr>Arial</vt:lpstr>
      <vt:lpstr>Calibri</vt:lpstr>
      <vt:lpstr>Office 佈景主題</vt:lpstr>
      <vt:lpstr>殺人案件頻傳？ 析論 2018 年 4 月至 6 月殺人案件 網路報導與死刑聲量</vt:lpstr>
      <vt:lpstr>殺人案件與死刑聲量的社會糾結</vt:lpstr>
      <vt:lpstr>PowerPoint 簡報</vt:lpstr>
      <vt:lpstr>刑罰民粹主義（Penal Populism）</vt:lpstr>
      <vt:lpstr>研究方法－篩選網路報導與關鍵字</vt:lpstr>
      <vt:lpstr>研究方法－以2018年4月至6月設觀測範圍</vt:lpstr>
      <vt:lpstr>殺人案件網路追蹤報導增減和死刑聲量增減間呈正相關</vt:lpstr>
      <vt:lpstr>特定死刑聲量區間中，殺人案件議題為聲量形成主因</vt:lpstr>
      <vt:lpstr>PowerPoint 簡報</vt:lpstr>
      <vt:lpstr>「數起殺人案件後報導」類－死刑議題</vt:lpstr>
      <vt:lpstr>PowerPoint 簡報</vt:lpstr>
      <vt:lpstr>刑罰民粹主義理論輔以涵化理論的檢證：</vt:lpstr>
      <vt:lpstr>PowerPoint 簡報</vt:lpstr>
      <vt:lpstr>請多指教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蔡宜家</dc:creator>
  <cp:lastModifiedBy>宜家 蔡</cp:lastModifiedBy>
  <cp:revision>81</cp:revision>
  <dcterms:created xsi:type="dcterms:W3CDTF">2019-09-18T06:45:08Z</dcterms:created>
  <dcterms:modified xsi:type="dcterms:W3CDTF">2019-11-30T17:22:30Z</dcterms:modified>
</cp:coreProperties>
</file>