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22" r:id="rId4"/>
    <p:sldMasterId id="2147483738" r:id="rId5"/>
    <p:sldMasterId id="2147483750" r:id="rId6"/>
    <p:sldMasterId id="2147483763" r:id="rId7"/>
    <p:sldMasterId id="2147483775" r:id="rId8"/>
    <p:sldMasterId id="2147483801" r:id="rId9"/>
    <p:sldMasterId id="2147483825" r:id="rId10"/>
    <p:sldMasterId id="2147483841" r:id="rId11"/>
    <p:sldMasterId id="2147483853" r:id="rId12"/>
  </p:sldMasterIdLst>
  <p:notesMasterIdLst>
    <p:notesMasterId r:id="rId18"/>
  </p:notesMasterIdLst>
  <p:sldIdLst>
    <p:sldId id="256" r:id="rId13"/>
    <p:sldId id="417" r:id="rId14"/>
    <p:sldId id="890" r:id="rId15"/>
    <p:sldId id="889" r:id="rId16"/>
    <p:sldId id="293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  <a:srgbClr val="00FF00"/>
    <a:srgbClr val="CDE9EB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13" d="100"/>
          <a:sy n="113" d="100"/>
        </p:scale>
        <p:origin x="22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85461-26E2-42C9-8863-A553A8AFAD71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36FA-4709-4CB0-A420-DD978391F1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78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36FA-4709-4CB0-A420-DD978391F1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45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115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46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781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790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938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591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62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237880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226482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484314"/>
            <a:ext cx="53848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84314"/>
            <a:ext cx="53848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3114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284267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927521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0204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978423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14353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21293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765176"/>
            <a:ext cx="2745317" cy="56165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1" y="765176"/>
            <a:ext cx="8039100" cy="56165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510025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1" y="765176"/>
            <a:ext cx="10987617" cy="5616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461675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1188623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484314"/>
            <a:ext cx="5384800" cy="4897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84314"/>
            <a:ext cx="5384800" cy="4897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1488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22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484314"/>
            <a:ext cx="10972800" cy="4897437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31517161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484314"/>
            <a:ext cx="5384800" cy="4897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484314"/>
            <a:ext cx="5384800" cy="2371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4008438"/>
            <a:ext cx="5384800" cy="2373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372165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284" y="3068639"/>
            <a:ext cx="10363200" cy="1470025"/>
          </a:xfrm>
        </p:spPr>
        <p:txBody>
          <a:bodyPr/>
          <a:lstStyle>
            <a:lvl1pPr algn="ctr">
              <a:defRPr sz="4400">
                <a:ea typeface="華康楷書體 Std W5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4629150"/>
            <a:ext cx="8534400" cy="1752600"/>
          </a:xfrm>
        </p:spPr>
        <p:txBody>
          <a:bodyPr/>
          <a:lstStyle>
            <a:lvl1pPr marL="0" indent="0" algn="ctr">
              <a:defRPr sz="35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1660986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007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160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28776"/>
            <a:ext cx="53848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28776"/>
            <a:ext cx="53848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461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152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667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960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5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934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406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858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692150"/>
            <a:ext cx="2745317" cy="54737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1" y="692150"/>
            <a:ext cx="8039100" cy="54737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98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284" y="3068639"/>
            <a:ext cx="10363200" cy="1470025"/>
          </a:xfrm>
        </p:spPr>
        <p:txBody>
          <a:bodyPr/>
          <a:lstStyle>
            <a:lvl1pPr algn="ctr">
              <a:defRPr sz="4400">
                <a:ea typeface="華康楷書體 Std W5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4629150"/>
            <a:ext cx="8534400" cy="1752600"/>
          </a:xfrm>
        </p:spPr>
        <p:txBody>
          <a:bodyPr/>
          <a:lstStyle>
            <a:lvl1pPr marL="0" indent="0" algn="ctr">
              <a:defRPr sz="35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1546297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192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463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28776"/>
            <a:ext cx="53848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28776"/>
            <a:ext cx="53848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154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491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689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4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84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665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785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576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692150"/>
            <a:ext cx="2745317" cy="54737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1" y="692150"/>
            <a:ext cx="8039100" cy="54737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450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1" y="76200"/>
            <a:ext cx="11366500" cy="1066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08000" y="1295400"/>
            <a:ext cx="11379200" cy="5257800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5B2787-5814-45D2-95C5-E411BECAEDD1}" type="slidenum">
              <a:rPr kumimoji="1" lang="en-US" altLang="zh-TW">
                <a:solidFill>
                  <a:srgbClr val="000000"/>
                </a:solidFill>
                <a:ea typeface="華康楷書體 Std W5" pitchFamily="66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ea typeface="華康楷書體 Std W5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49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0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3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43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0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73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25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484314"/>
            <a:ext cx="5384800" cy="4897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84314"/>
            <a:ext cx="5384800" cy="4897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84223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1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2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99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27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11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78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79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93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59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62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23788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22648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484314"/>
            <a:ext cx="53848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84314"/>
            <a:ext cx="53848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31141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28426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9275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020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97842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1435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2129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765176"/>
            <a:ext cx="2745317" cy="56165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1" y="765176"/>
            <a:ext cx="8039100" cy="56165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51002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1" y="765176"/>
            <a:ext cx="10987617" cy="5616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46167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118862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484314"/>
            <a:ext cx="5384800" cy="4897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84314"/>
            <a:ext cx="5384800" cy="4897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14888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484314"/>
            <a:ext cx="10972800" cy="4897437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3151716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484314"/>
            <a:ext cx="5384800" cy="4897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484314"/>
            <a:ext cx="5384800" cy="2371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4008438"/>
            <a:ext cx="5384800" cy="2373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3721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284" y="3068639"/>
            <a:ext cx="10363200" cy="1470025"/>
          </a:xfrm>
        </p:spPr>
        <p:txBody>
          <a:bodyPr/>
          <a:lstStyle>
            <a:lvl1pPr algn="ctr">
              <a:defRPr sz="4400">
                <a:ea typeface="華康楷書體 Std W5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4629150"/>
            <a:ext cx="8534400" cy="1752600"/>
          </a:xfrm>
        </p:spPr>
        <p:txBody>
          <a:bodyPr/>
          <a:lstStyle>
            <a:lvl1pPr marL="0" indent="0" algn="ctr">
              <a:defRPr sz="35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166098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00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16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28776"/>
            <a:ext cx="53848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28776"/>
            <a:ext cx="53848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46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15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66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96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58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40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8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692150"/>
            <a:ext cx="2745317" cy="54737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1" y="692150"/>
            <a:ext cx="8039100" cy="54737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98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284" y="3068639"/>
            <a:ext cx="10363200" cy="1470025"/>
          </a:xfrm>
        </p:spPr>
        <p:txBody>
          <a:bodyPr/>
          <a:lstStyle>
            <a:lvl1pPr algn="ctr">
              <a:defRPr sz="4400">
                <a:ea typeface="華康楷書體 Std W5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4629150"/>
            <a:ext cx="8534400" cy="1752600"/>
          </a:xfrm>
        </p:spPr>
        <p:txBody>
          <a:bodyPr/>
          <a:lstStyle>
            <a:lvl1pPr marL="0" indent="0" algn="ctr">
              <a:defRPr sz="35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154629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19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46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28776"/>
            <a:ext cx="53848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28776"/>
            <a:ext cx="53848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15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49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689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496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665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7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57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692150"/>
            <a:ext cx="2745317" cy="54737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1" y="692150"/>
            <a:ext cx="8039100" cy="54737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450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1" y="76200"/>
            <a:ext cx="11366500" cy="1066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08000" y="1295400"/>
            <a:ext cx="11379200" cy="5257800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5B2787-5814-45D2-95C5-E411BECAEDD1}" type="slidenum">
              <a:rPr kumimoji="1" lang="en-US" altLang="zh-TW">
                <a:solidFill>
                  <a:srgbClr val="000000"/>
                </a:solidFill>
                <a:ea typeface="華康楷書體 Std W5" pitchFamily="66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ea typeface="華康楷書體 Std W5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491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22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93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84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09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314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437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011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76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735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251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484314"/>
            <a:ext cx="5384800" cy="4897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84314"/>
            <a:ext cx="5384800" cy="4897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842238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17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237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991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2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9359900" y="234950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6699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研究發展處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765176"/>
            <a:ext cx="10972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4314"/>
            <a:ext cx="109728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42043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+mj-lt"/>
          <a:ea typeface="+mj-ea"/>
          <a:cs typeface="華康明體 Std W5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  <a:cs typeface="華康明體 Std W5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  <a:cs typeface="華康明體 Std W5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  <a:cs typeface="華康明體 Std W5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  <a:cs typeface="華康明體 Std W5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華康明體 Std W5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  <a:cs typeface="華康明體 Std W5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華康明體 Std W5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  <a:cs typeface="華康明體 Std W5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華康明體 Std W5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692151"/>
            <a:ext cx="10972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28776"/>
            <a:ext cx="10972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81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692151"/>
            <a:ext cx="10972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28776"/>
            <a:ext cx="10972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4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9359900" y="234950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6699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研究發展處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765176"/>
            <a:ext cx="10972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4314"/>
            <a:ext cx="109728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42043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+mj-lt"/>
          <a:ea typeface="+mj-ea"/>
          <a:cs typeface="華康明體 Std W5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  <a:cs typeface="華康明體 Std W5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  <a:cs typeface="華康明體 Std W5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  <a:cs typeface="華康明體 Std W5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  <a:cs typeface="華康明體 Std W5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0032"/>
          </a:solidFill>
          <a:latin typeface="Arial" charset="0"/>
          <a:ea typeface="華康明體 Std W5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華康明體 Std W5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  <a:cs typeface="華康明體 Std W5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華康明體 Std W5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  <a:cs typeface="華康明體 Std W5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華康明體 Std W5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692151"/>
            <a:ext cx="10972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28776"/>
            <a:ext cx="10972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81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692151"/>
            <a:ext cx="10972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28776"/>
            <a:ext cx="10972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6A816-BA53-4EA2-AA8B-9C948A94518F}" type="datetimeFigureOut">
              <a:rPr lang="zh-TW" altLang="en-US" smtClean="0"/>
              <a:pPr/>
              <a:t>2023/4/18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0201-2230-423C-97F0-E203AF42D2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4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6AD1-6C42-4EB2-88ED-9029FDDC486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8DFA-5FA3-4976-ACA6-D9505C3EB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43472" y="980728"/>
            <a:ext cx="6120680" cy="223224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5400" b="1" spc="50" dirty="0">
                <a:ln w="3175"/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「有效」處遇即「犯罪」預防</a:t>
            </a:r>
            <a:endParaRPr lang="zh-TW" altLang="en-US" sz="4000" b="1" spc="50" dirty="0">
              <a:ln w="3175"/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6292" y="3359480"/>
            <a:ext cx="7272808" cy="3024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4000" dirty="0">
                <a:solidFill>
                  <a:schemeClr val="tx1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  <a:cs typeface="Times New Roman" pitchFamily="18" charset="0"/>
              </a:rPr>
              <a:t>李思賢</a:t>
            </a:r>
            <a:endParaRPr lang="en-US" altLang="zh-TW" sz="4000" dirty="0">
              <a:solidFill>
                <a:schemeClr val="tx1"/>
              </a:solidFill>
              <a:latin typeface="華康正顏楷體 Std W5" panose="03000500000000000000" pitchFamily="66" charset="-120"/>
              <a:ea typeface="華康正顏楷體 Std W5" panose="03000500000000000000" pitchFamily="66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國立臺灣師範大學衛教系                       特聘教授</a:t>
            </a:r>
            <a:endParaRPr lang="en-US" altLang="zh-TW" sz="24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藥癮者社區復健服務計畫管理及服務中心   主任</a:t>
            </a:r>
            <a:endParaRPr lang="en-US" altLang="zh-TW" sz="24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中國信託成癮防制暨政策研究中心</a:t>
            </a:r>
            <a:r>
              <a:rPr lang="en-US" altLang="zh-TW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主任</a:t>
            </a:r>
            <a:endParaRPr lang="en-US" altLang="zh-TW" sz="24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成癮防制在職碩士專班</a:t>
            </a:r>
            <a:r>
              <a:rPr lang="en-US" altLang="zh-TW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執行長</a:t>
            </a:r>
            <a:endParaRPr lang="en-US" altLang="zh-TW" sz="24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中華心理衛生學刊                                           主編</a:t>
            </a:r>
            <a:endParaRPr lang="en-US" altLang="zh-TW" sz="24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臺灣減害協會  </a:t>
            </a:r>
            <a:r>
              <a:rPr lang="en-US" altLang="zh-TW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</a:t>
            </a: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理事長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25" y="98806"/>
            <a:ext cx="1080120" cy="1080120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A7987BF5-C1FC-4C36-ACC5-3B6B461229D5}"/>
              </a:ext>
            </a:extLst>
          </p:cNvPr>
          <p:cNvGrpSpPr/>
          <p:nvPr/>
        </p:nvGrpSpPr>
        <p:grpSpPr>
          <a:xfrm>
            <a:off x="8256240" y="1325430"/>
            <a:ext cx="3744416" cy="4983890"/>
            <a:chOff x="6528048" y="1465083"/>
            <a:chExt cx="5338135" cy="5338135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ABECFB8F-1DBC-4B7C-9E69-F05DEC84714E}"/>
                </a:ext>
              </a:extLst>
            </p:cNvPr>
            <p:cNvSpPr/>
            <p:nvPr/>
          </p:nvSpPr>
          <p:spPr>
            <a:xfrm>
              <a:off x="6528048" y="1465083"/>
              <a:ext cx="5338135" cy="533813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665C325-7D4B-446F-9485-50577B464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9621" y="1576656"/>
              <a:ext cx="5114987" cy="5114987"/>
            </a:xfrm>
            <a:prstGeom prst="rect">
              <a:avLst/>
            </a:prstGeom>
          </p:spPr>
        </p:pic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DB376DB7-4976-4997-83A2-10672B6C8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38781" cy="1920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2C20DE-616A-4327-A09A-E043DEED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75786"/>
            <a:ext cx="10972800" cy="720304"/>
          </a:xfrm>
        </p:spPr>
        <p:txBody>
          <a:bodyPr/>
          <a:lstStyle/>
          <a:p>
            <a:r>
              <a:rPr lang="zh-TW" altLang="en-US" sz="4400" dirty="0"/>
              <a:t>不同毒品造成生理傷害與心理依賴不同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E5D74DC-F4FF-4162-AD4B-DF3D3490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19" y="1119892"/>
            <a:ext cx="7422859" cy="502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9D2745D-1E56-4030-89E8-56356DD9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4" y="6148388"/>
            <a:ext cx="78742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800">
                <a:ea typeface="新細明體" pitchFamily="18" charset="-120"/>
                <a:cs typeface="Arial" pitchFamily="34" charset="0"/>
              </a:rPr>
              <a:t>D . Nutt, L . King, W . Saulsbury, C . Blakemore (2007). Development of a rational scale to assess the harm of drugs of potential misuse.  The Lancet, 369, 1047 – 1053.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42089217-AD18-43FA-BEC8-F8CBD63F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432" y="2843753"/>
            <a:ext cx="615553" cy="143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C00000"/>
                </a:solidFill>
              </a:rPr>
              <a:t>依賴性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2662FC2-0EFE-4133-9596-574BC6C7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570" y="5638800"/>
            <a:ext cx="1871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C00000"/>
                </a:solidFill>
              </a:rPr>
              <a:t>生理傷害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AAD0C13-972C-4182-8423-74336F656BEF}"/>
              </a:ext>
            </a:extLst>
          </p:cNvPr>
          <p:cNvSpPr txBox="1"/>
          <p:nvPr/>
        </p:nvSpPr>
        <p:spPr>
          <a:xfrm>
            <a:off x="5031021" y="1698715"/>
            <a:ext cx="777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005A58"/>
                </a:solidFill>
                <a:latin typeface="+mn-ea"/>
              </a:rPr>
              <a:t>香菸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5A84FF9-3273-4965-A0F3-05386F753F67}"/>
              </a:ext>
            </a:extLst>
          </p:cNvPr>
          <p:cNvSpPr txBox="1"/>
          <p:nvPr/>
        </p:nvSpPr>
        <p:spPr>
          <a:xfrm>
            <a:off x="4292551" y="2661992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005A58"/>
                </a:solidFill>
                <a:latin typeface="+mn-ea"/>
              </a:rPr>
              <a:t>酒精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F0A537C-A84A-4F53-A48E-E1D985CAAEF7}"/>
              </a:ext>
            </a:extLst>
          </p:cNvPr>
          <p:cNvSpPr txBox="1"/>
          <p:nvPr/>
        </p:nvSpPr>
        <p:spPr>
          <a:xfrm>
            <a:off x="3248700" y="2808957"/>
            <a:ext cx="72008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TW"/>
            </a:defPPr>
            <a:lvl1pPr>
              <a:defRPr sz="2000" b="1">
                <a:solidFill>
                  <a:srgbClr val="005A58"/>
                </a:solidFill>
                <a:latin typeface="+mn-ea"/>
              </a:defRPr>
            </a:lvl1pPr>
          </a:lstStyle>
          <a:p>
            <a:r>
              <a:rPr lang="zh-TW" altLang="en-US" dirty="0"/>
              <a:t>大麻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9995701-F4F8-421D-B925-0A3830699D84}"/>
              </a:ext>
            </a:extLst>
          </p:cNvPr>
          <p:cNvSpPr txBox="1"/>
          <p:nvPr/>
        </p:nvSpPr>
        <p:spPr>
          <a:xfrm>
            <a:off x="7185623" y="3495320"/>
            <a:ext cx="1040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000" b="1">
                <a:solidFill>
                  <a:srgbClr val="005A58"/>
                </a:solidFill>
                <a:latin typeface="+mn-ea"/>
              </a:defRPr>
            </a:lvl1pPr>
          </a:lstStyle>
          <a:p>
            <a:r>
              <a:rPr lang="zh-TW" altLang="en-US" dirty="0"/>
              <a:t>愷他命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C35B5E6-B01A-46B0-9C9B-0E7D0DF6313F}"/>
              </a:ext>
            </a:extLst>
          </p:cNvPr>
          <p:cNvSpPr txBox="1"/>
          <p:nvPr/>
        </p:nvSpPr>
        <p:spPr>
          <a:xfrm>
            <a:off x="7705785" y="2927522"/>
            <a:ext cx="1326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000" b="1">
                <a:solidFill>
                  <a:srgbClr val="005A58"/>
                </a:solidFill>
                <a:latin typeface="+mn-ea"/>
              </a:defRPr>
            </a:lvl1pPr>
          </a:lstStyle>
          <a:p>
            <a:r>
              <a:rPr lang="zh-TW" altLang="en-US" dirty="0"/>
              <a:t>安非他命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97AE517-38BB-419C-A23A-E760E2A8AEAB}"/>
              </a:ext>
            </a:extLst>
          </p:cNvPr>
          <p:cNvSpPr txBox="1"/>
          <p:nvPr/>
        </p:nvSpPr>
        <p:spPr>
          <a:xfrm>
            <a:off x="7185623" y="1440086"/>
            <a:ext cx="1040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000" b="1">
                <a:solidFill>
                  <a:srgbClr val="005A58"/>
                </a:solidFill>
                <a:latin typeface="+mn-ea"/>
              </a:defRPr>
            </a:lvl1pPr>
          </a:lstStyle>
          <a:p>
            <a:r>
              <a:rPr lang="zh-TW" altLang="en-US" dirty="0"/>
              <a:t>海洛因</a:t>
            </a:r>
          </a:p>
        </p:txBody>
      </p:sp>
    </p:spTree>
    <p:extLst>
      <p:ext uri="{BB962C8B-B14F-4D97-AF65-F5344CB8AC3E}">
        <p14:creationId xmlns:p14="http://schemas.microsoft.com/office/powerpoint/2010/main" val="8385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2C20DE-616A-4327-A09A-E043DEED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827" y="221886"/>
            <a:ext cx="9272346" cy="1721483"/>
          </a:xfrm>
        </p:spPr>
        <p:txBody>
          <a:bodyPr/>
          <a:lstStyle/>
          <a:p>
            <a:r>
              <a:rPr lang="zh-TW" altLang="en-US" sz="3300" dirty="0"/>
              <a:t>精準司法轉向處遇：評估、分流與有效多元處遇</a:t>
            </a:r>
            <a:br>
              <a:rPr lang="en-US" altLang="zh-TW" sz="3300" dirty="0"/>
            </a:br>
            <a:br>
              <a:rPr lang="en-US" altLang="zh-TW" sz="3300" dirty="0"/>
            </a:br>
            <a:r>
              <a:rPr lang="en-US" altLang="en-US" sz="2100" b="1" dirty="0">
                <a:solidFill>
                  <a:srgbClr val="CC6600"/>
                </a:solidFill>
              </a:rPr>
              <a:t>Screening, Brief Intervention, Referred to Treatment (SBIRT)</a:t>
            </a:r>
            <a:endParaRPr lang="zh-TW" altLang="en-US" sz="2100" dirty="0">
              <a:solidFill>
                <a:srgbClr val="CC6600"/>
              </a:solidFill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844F8004-3C37-4A9E-B3F5-8C41FF8E4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568" y="5685199"/>
            <a:ext cx="6810541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ea typeface="新細明體" panose="02020500000000000000" pitchFamily="18" charset="-120"/>
            </a:endParaRPr>
          </a:p>
        </p:txBody>
      </p:sp>
      <p:sp>
        <p:nvSpPr>
          <p:cNvPr id="50" name="AutoShape 5">
            <a:extLst>
              <a:ext uri="{FF2B5EF4-FFF2-40B4-BE49-F238E27FC236}">
                <a16:creationId xmlns:a16="http://schemas.microsoft.com/office/drawing/2014/main" id="{A2122F21-A09C-427C-9A07-E3B0B50A4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568" y="2033525"/>
            <a:ext cx="4386263" cy="3669506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 dirty="0">
              <a:ea typeface="新細明體" panose="02020500000000000000" pitchFamily="18" charset="-120"/>
            </a:endParaRPr>
          </a:p>
        </p:txBody>
      </p:sp>
      <p:sp>
        <p:nvSpPr>
          <p:cNvPr id="51" name="Line 6">
            <a:extLst>
              <a:ext uri="{FF2B5EF4-FFF2-40B4-BE49-F238E27FC236}">
                <a16:creationId xmlns:a16="http://schemas.microsoft.com/office/drawing/2014/main" id="{C44E175F-86E9-4948-8451-647A0C1F4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7373" y="2460101"/>
            <a:ext cx="6286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2" name="Line 7">
            <a:extLst>
              <a:ext uri="{FF2B5EF4-FFF2-40B4-BE49-F238E27FC236}">
                <a16:creationId xmlns:a16="http://schemas.microsoft.com/office/drawing/2014/main" id="{E66AFFBB-F4B2-4BB1-BAF3-26D6803F6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180" y="3455463"/>
            <a:ext cx="1543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id="{A8CF1457-3437-42CA-81C7-45F7018F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062" y="2175543"/>
            <a:ext cx="2364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新細明體" panose="02020500000000000000" pitchFamily="18" charset="-120"/>
              </a:rPr>
              <a:t>Specialty Treatment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 dirty="0">
                <a:ea typeface="新細明體" panose="02020500000000000000" pitchFamily="18" charset="-120"/>
              </a:rPr>
              <a:t>成癮專科治療</a:t>
            </a:r>
            <a:endParaRPr lang="en-US" altLang="en-US" sz="1800" b="1" dirty="0">
              <a:ea typeface="新細明體" panose="02020500000000000000" pitchFamily="18" charset="-12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EB50416B-C640-4957-A2F7-2AFD630AD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118" y="3053034"/>
            <a:ext cx="2262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新細明體" panose="02020500000000000000" pitchFamily="18" charset="-120"/>
              </a:rPr>
              <a:t>Diagnosed SUD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 dirty="0">
                <a:ea typeface="新細明體" panose="02020500000000000000" pitchFamily="18" charset="-120"/>
              </a:rPr>
              <a:t>診斷有物質使用障礙</a:t>
            </a:r>
            <a:endParaRPr lang="en-US" altLang="en-US" sz="1800" b="1" dirty="0">
              <a:ea typeface="新細明體" panose="02020500000000000000" pitchFamily="18" charset="-120"/>
            </a:endParaRP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2E98CB7E-4647-4A66-9522-829369B24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978" y="3838847"/>
            <a:ext cx="2787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新細明體" panose="02020500000000000000" pitchFamily="18" charset="-120"/>
              </a:rPr>
              <a:t>Harmful/Hazardous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 dirty="0">
                <a:ea typeface="新細明體" panose="02020500000000000000" pitchFamily="18" charset="-120"/>
              </a:rPr>
              <a:t>危險、傷害性使用</a:t>
            </a:r>
            <a:endParaRPr lang="en-US" altLang="en-US" sz="1800" b="1" dirty="0">
              <a:ea typeface="新細明體" panose="02020500000000000000" pitchFamily="18" charset="-120"/>
            </a:endParaRPr>
          </a:p>
        </p:txBody>
      </p:sp>
      <p:sp>
        <p:nvSpPr>
          <p:cNvPr id="56" name="AutoShape 11">
            <a:extLst>
              <a:ext uri="{FF2B5EF4-FFF2-40B4-BE49-F238E27FC236}">
                <a16:creationId xmlns:a16="http://schemas.microsoft.com/office/drawing/2014/main" id="{3053BA22-1910-438C-A071-EA9EEFA7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230" y="1993376"/>
            <a:ext cx="62865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ea typeface="新細明體" panose="02020500000000000000" pitchFamily="18" charset="-120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17658557-A47C-4DA6-AF06-338706BBB848}"/>
              </a:ext>
            </a:extLst>
          </p:cNvPr>
          <p:cNvSpPr>
            <a:spLocks/>
          </p:cNvSpPr>
          <p:nvPr/>
        </p:nvSpPr>
        <p:spPr bwMode="auto">
          <a:xfrm>
            <a:off x="2784380" y="4369863"/>
            <a:ext cx="2800350" cy="304800"/>
          </a:xfrm>
          <a:custGeom>
            <a:avLst/>
            <a:gdLst>
              <a:gd name="T0" fmla="*/ 0 w 2256"/>
              <a:gd name="T1" fmla="*/ 2147483646 h 256"/>
              <a:gd name="T2" fmla="*/ 2147483646 w 2256"/>
              <a:gd name="T3" fmla="*/ 2147483646 h 256"/>
              <a:gd name="T4" fmla="*/ 2147483646 w 2256"/>
              <a:gd name="T5" fmla="*/ 2147483646 h 256"/>
              <a:gd name="T6" fmla="*/ 2147483646 w 2256"/>
              <a:gd name="T7" fmla="*/ 2147483646 h 256"/>
              <a:gd name="T8" fmla="*/ 2147483646 w 2256"/>
              <a:gd name="T9" fmla="*/ 2147483646 h 256"/>
              <a:gd name="T10" fmla="*/ 2147483646 w 2256"/>
              <a:gd name="T11" fmla="*/ 2147483646 h 256"/>
              <a:gd name="T12" fmla="*/ 2147483646 w 2256"/>
              <a:gd name="T13" fmla="*/ 2147483646 h 256"/>
              <a:gd name="T14" fmla="*/ 2147483646 w 2256"/>
              <a:gd name="T15" fmla="*/ 2147483646 h 256"/>
              <a:gd name="T16" fmla="*/ 2147483646 w 2256"/>
              <a:gd name="T17" fmla="*/ 2147483646 h 256"/>
              <a:gd name="T18" fmla="*/ 2147483646 w 2256"/>
              <a:gd name="T19" fmla="*/ 2147483646 h 2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56"/>
              <a:gd name="T31" fmla="*/ 0 h 256"/>
              <a:gd name="T32" fmla="*/ 2256 w 2256"/>
              <a:gd name="T33" fmla="*/ 256 h 2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56" h="256">
                <a:moveTo>
                  <a:pt x="0" y="56"/>
                </a:moveTo>
                <a:cubicBezTo>
                  <a:pt x="152" y="156"/>
                  <a:pt x="304" y="256"/>
                  <a:pt x="432" y="248"/>
                </a:cubicBezTo>
                <a:cubicBezTo>
                  <a:pt x="560" y="240"/>
                  <a:pt x="656" y="8"/>
                  <a:pt x="768" y="8"/>
                </a:cubicBezTo>
                <a:cubicBezTo>
                  <a:pt x="880" y="8"/>
                  <a:pt x="984" y="248"/>
                  <a:pt x="1104" y="248"/>
                </a:cubicBezTo>
                <a:cubicBezTo>
                  <a:pt x="1224" y="248"/>
                  <a:pt x="1352" y="16"/>
                  <a:pt x="1488" y="8"/>
                </a:cubicBezTo>
                <a:cubicBezTo>
                  <a:pt x="1624" y="0"/>
                  <a:pt x="1816" y="192"/>
                  <a:pt x="1920" y="200"/>
                </a:cubicBezTo>
                <a:cubicBezTo>
                  <a:pt x="2024" y="208"/>
                  <a:pt x="2056" y="80"/>
                  <a:pt x="2112" y="56"/>
                </a:cubicBezTo>
                <a:cubicBezTo>
                  <a:pt x="2168" y="32"/>
                  <a:pt x="2256" y="56"/>
                  <a:pt x="2256" y="56"/>
                </a:cubicBezTo>
                <a:cubicBezTo>
                  <a:pt x="2256" y="56"/>
                  <a:pt x="2128" y="56"/>
                  <a:pt x="2112" y="56"/>
                </a:cubicBezTo>
                <a:cubicBezTo>
                  <a:pt x="2096" y="56"/>
                  <a:pt x="2128" y="56"/>
                  <a:pt x="2160" y="56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" name="Text Box 13">
            <a:extLst>
              <a:ext uri="{FF2B5EF4-FFF2-40B4-BE49-F238E27FC236}">
                <a16:creationId xmlns:a16="http://schemas.microsoft.com/office/drawing/2014/main" id="{3AB5A5CB-0F67-4DB9-B1A2-12A76C36E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423" y="4666331"/>
            <a:ext cx="2262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新細明體" panose="02020500000000000000" pitchFamily="18" charset="-120"/>
              </a:rPr>
              <a:t>Little or No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>
                <a:ea typeface="新細明體" panose="02020500000000000000" pitchFamily="18" charset="-120"/>
              </a:rPr>
              <a:t>很少使用或沒有使用</a:t>
            </a:r>
            <a:endParaRPr lang="en-US" altLang="en-US" sz="1800" b="1">
              <a:ea typeface="新細明體" panose="02020500000000000000" pitchFamily="18" charset="-120"/>
            </a:endParaRPr>
          </a:p>
        </p:txBody>
      </p:sp>
      <p:sp>
        <p:nvSpPr>
          <p:cNvPr id="59" name="向上箭號 1">
            <a:extLst>
              <a:ext uri="{FF2B5EF4-FFF2-40B4-BE49-F238E27FC236}">
                <a16:creationId xmlns:a16="http://schemas.microsoft.com/office/drawing/2014/main" id="{712F4F5D-7EA8-4E00-ABA8-B6348A178F79}"/>
              </a:ext>
            </a:extLst>
          </p:cNvPr>
          <p:cNvSpPr/>
          <p:nvPr/>
        </p:nvSpPr>
        <p:spPr>
          <a:xfrm>
            <a:off x="2076917" y="1911192"/>
            <a:ext cx="893200" cy="3698112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文字方塊 2">
            <a:extLst>
              <a:ext uri="{FF2B5EF4-FFF2-40B4-BE49-F238E27FC236}">
                <a16:creationId xmlns:a16="http://schemas.microsoft.com/office/drawing/2014/main" id="{78A31F14-177E-4713-8178-4BD7919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551" y="2826814"/>
            <a:ext cx="507831" cy="23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00B0F0"/>
                </a:solidFill>
                <a:latin typeface="華康楷書體 Std W3" panose="03000300000000000000" pitchFamily="66" charset="-120"/>
                <a:ea typeface="華康楷書體 Std W3" panose="03000300000000000000" pitchFamily="66" charset="-120"/>
              </a:rPr>
              <a:t>成 癮 嚴 重 程 度</a:t>
            </a:r>
          </a:p>
        </p:txBody>
      </p:sp>
      <p:sp>
        <p:nvSpPr>
          <p:cNvPr id="61" name="文字方塊 3">
            <a:extLst>
              <a:ext uri="{FF2B5EF4-FFF2-40B4-BE49-F238E27FC236}">
                <a16:creationId xmlns:a16="http://schemas.microsoft.com/office/drawing/2014/main" id="{86730D38-0D28-420D-ACA2-88C1B6BDF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963" y="4906837"/>
            <a:ext cx="2721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  <a:ea typeface="新細明體" panose="02020500000000000000" pitchFamily="18" charset="-120"/>
              </a:rPr>
              <a:t>預防、教育、評估</a:t>
            </a:r>
          </a:p>
        </p:txBody>
      </p:sp>
      <p:sp>
        <p:nvSpPr>
          <p:cNvPr id="62" name="文字方塊 4">
            <a:extLst>
              <a:ext uri="{FF2B5EF4-FFF2-40B4-BE49-F238E27FC236}">
                <a16:creationId xmlns:a16="http://schemas.microsoft.com/office/drawing/2014/main" id="{E13306EE-732B-4626-9AF3-838C65B6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118" y="3773363"/>
            <a:ext cx="242887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950" dirty="0">
                <a:solidFill>
                  <a:srgbClr val="7030A0"/>
                </a:solidFill>
                <a:latin typeface="標楷體" panose="03000509000000000000" pitchFamily="65" charset="-120"/>
              </a:rPr>
              <a:t>簡易介入，例如諮商</a:t>
            </a:r>
          </a:p>
        </p:txBody>
      </p:sp>
      <p:sp>
        <p:nvSpPr>
          <p:cNvPr id="63" name="文字方塊 5">
            <a:extLst>
              <a:ext uri="{FF2B5EF4-FFF2-40B4-BE49-F238E27FC236}">
                <a16:creationId xmlns:a16="http://schemas.microsoft.com/office/drawing/2014/main" id="{E151A2F9-540B-4CFA-9B96-4A2DCD38E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470" y="2645481"/>
            <a:ext cx="138645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TW" altLang="en-US" sz="2250" dirty="0">
                <a:solidFill>
                  <a:srgbClr val="0000CC"/>
                </a:solidFill>
                <a:latin typeface="標楷體" panose="03000509000000000000" pitchFamily="65" charset="-120"/>
              </a:rPr>
              <a:t>治療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250" dirty="0">
                <a:solidFill>
                  <a:srgbClr val="0000CC"/>
                </a:solidFill>
                <a:latin typeface="標楷體" panose="03000509000000000000" pitchFamily="65" charset="-120"/>
              </a:rPr>
              <a:t>（生心理）</a:t>
            </a:r>
          </a:p>
        </p:txBody>
      </p:sp>
    </p:spTree>
    <p:extLst>
      <p:ext uri="{BB962C8B-B14F-4D97-AF65-F5344CB8AC3E}">
        <p14:creationId xmlns:p14="http://schemas.microsoft.com/office/powerpoint/2010/main" val="31214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48EE1099-7F20-46D0-866A-E09D9FF7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509" y="1268760"/>
            <a:ext cx="8109901" cy="1387879"/>
          </a:xfrm>
        </p:spPr>
        <p:txBody>
          <a:bodyPr/>
          <a:lstStyle/>
          <a:p>
            <a:pPr eaLnBrk="1" hangingPunct="1"/>
            <a:r>
              <a:rPr lang="zh-TW" altLang="en-US" sz="3200" dirty="0">
                <a:solidFill>
                  <a:schemeClr val="tx1"/>
                </a:solidFill>
              </a:rPr>
              <a:t>先病人、再犯人</a:t>
            </a:r>
            <a:r>
              <a:rPr lang="zh-TW" altLang="en-US" sz="3200" dirty="0"/>
              <a:t>：</a:t>
            </a:r>
            <a:br>
              <a:rPr lang="en-US" altLang="zh-TW" sz="3200" dirty="0"/>
            </a:br>
            <a:r>
              <a:rPr lang="zh-TW" altLang="en-US" sz="3200" dirty="0"/>
              <a:t>依「再犯風險」與「醫療需求」評估</a:t>
            </a:r>
            <a:br>
              <a:rPr lang="en-US" altLang="zh-TW" sz="3200" dirty="0"/>
            </a:br>
            <a:r>
              <a:rPr lang="zh-TW" altLang="en-US" sz="3200" dirty="0"/>
              <a:t>進行分流處置</a:t>
            </a:r>
            <a:r>
              <a:rPr lang="zh-TW" altLang="en-US" sz="2000" dirty="0"/>
              <a:t>（</a:t>
            </a:r>
            <a:r>
              <a:rPr lang="en-US" altLang="zh-TW" sz="2000" dirty="0"/>
              <a:t>Risk and Needs Triage, RANT</a:t>
            </a:r>
            <a:r>
              <a:rPr lang="zh-TW" altLang="en-US" sz="2000" dirty="0"/>
              <a:t>）</a:t>
            </a:r>
            <a:endParaRPr lang="en-US" altLang="zh-TW" sz="2000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752711F-9846-4FDF-A025-A4E02F622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68" y="3140968"/>
            <a:ext cx="780386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zh-TW" altLang="en-US" sz="2400" dirty="0">
                <a:solidFill>
                  <a:srgbClr val="0000FF"/>
                </a:solidFill>
                <a:latin typeface="+mn-ea"/>
                <a:ea typeface="+mn-ea"/>
              </a:rPr>
              <a:t>依評估分流處置，個案可以配置到</a:t>
            </a:r>
            <a:r>
              <a:rPr lang="zh-TW" altLang="en-US" sz="2400" dirty="0">
                <a:solidFill>
                  <a:srgbClr val="00B050"/>
                </a:solidFill>
                <a:latin typeface="+mn-ea"/>
                <a:ea typeface="+mn-ea"/>
              </a:rPr>
              <a:t>最適合</a:t>
            </a:r>
            <a:r>
              <a:rPr lang="zh-TW" altLang="en-US" sz="2400" dirty="0">
                <a:solidFill>
                  <a:srgbClr val="0000FF"/>
                </a:solidFill>
                <a:latin typeface="+mn-ea"/>
                <a:ea typeface="+mn-ea"/>
              </a:rPr>
              <a:t>的醫療處置與</a:t>
            </a:r>
            <a:r>
              <a:rPr lang="zh-TW" altLang="en-US" sz="2400" dirty="0">
                <a:solidFill>
                  <a:srgbClr val="00B050"/>
                </a:solidFill>
                <a:latin typeface="+mn-ea"/>
                <a:ea typeface="+mn-ea"/>
              </a:rPr>
              <a:t>最佳的</a:t>
            </a:r>
            <a:r>
              <a:rPr lang="zh-TW" altLang="en-US" sz="2400" dirty="0">
                <a:solidFill>
                  <a:srgbClr val="0000FF"/>
                </a:solidFill>
                <a:latin typeface="+mn-ea"/>
                <a:ea typeface="+mn-ea"/>
              </a:rPr>
              <a:t>司法監督</a:t>
            </a:r>
            <a:endParaRPr lang="en-US" altLang="zh-TW" sz="2400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zh-TW" altLang="en-US" sz="2400" dirty="0">
                <a:solidFill>
                  <a:srgbClr val="0000FF"/>
                </a:solidFill>
                <a:latin typeface="+mn-ea"/>
                <a:ea typeface="+mn-ea"/>
              </a:rPr>
              <a:t>依評估進行分流，指派個案進行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精確</a:t>
            </a:r>
            <a:r>
              <a:rPr lang="zh-TW" altLang="en-US" sz="2400" dirty="0">
                <a:solidFill>
                  <a:srgbClr val="7030A0"/>
                </a:solidFill>
                <a:latin typeface="+mn-ea"/>
                <a:ea typeface="+mn-ea"/>
              </a:rPr>
              <a:t>且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有效</a:t>
            </a:r>
            <a:r>
              <a:rPr lang="zh-TW" altLang="en-US" sz="2400" dirty="0">
                <a:solidFill>
                  <a:srgbClr val="0000FF"/>
                </a:solidFill>
                <a:latin typeface="+mn-ea"/>
                <a:ea typeface="+mn-ea"/>
              </a:rPr>
              <a:t>的處置，司法系統處理毒品施用者時，執行會比較有成果</a:t>
            </a:r>
            <a:endParaRPr lang="en-US" altLang="zh-TW" sz="2400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zh-TW" altLang="en-US" sz="2400" dirty="0">
                <a:solidFill>
                  <a:srgbClr val="0000FF"/>
                </a:solidFill>
                <a:latin typeface="+mn-ea"/>
                <a:ea typeface="+mn-ea"/>
              </a:rPr>
              <a:t>個案需求與處置的配對，</a:t>
            </a:r>
            <a:r>
              <a:rPr lang="zh-TW" altLang="en-US" sz="2400" dirty="0">
                <a:solidFill>
                  <a:srgbClr val="CC0000"/>
                </a:solidFill>
                <a:latin typeface="+mn-ea"/>
                <a:ea typeface="+mn-ea"/>
              </a:rPr>
              <a:t>越早</a:t>
            </a:r>
            <a:r>
              <a:rPr lang="zh-TW" altLang="en-US" sz="2400" dirty="0">
                <a:solidFill>
                  <a:srgbClr val="0000FF"/>
                </a:solidFill>
                <a:latin typeface="+mn-ea"/>
                <a:ea typeface="+mn-ea"/>
              </a:rPr>
              <a:t>進行就越能保證</a:t>
            </a:r>
            <a:r>
              <a:rPr lang="zh-TW" altLang="en-US" sz="2400" dirty="0">
                <a:solidFill>
                  <a:srgbClr val="C00000"/>
                </a:solidFill>
                <a:latin typeface="+mn-ea"/>
                <a:ea typeface="+mn-ea"/>
              </a:rPr>
              <a:t>較好的效果</a:t>
            </a:r>
            <a:r>
              <a:rPr lang="zh-TW" altLang="en-US" sz="2400" dirty="0">
                <a:solidFill>
                  <a:srgbClr val="0000FF"/>
                </a:solidFill>
                <a:latin typeface="+mn-ea"/>
                <a:ea typeface="+mn-ea"/>
              </a:rPr>
              <a:t>、並且保留可貴的司法資源</a:t>
            </a:r>
            <a:endParaRPr lang="en-US" altLang="zh-TW" sz="24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B4DBFEF-ADED-4414-AD08-C04E1171A2BD}"/>
              </a:ext>
            </a:extLst>
          </p:cNvPr>
          <p:cNvSpPr txBox="1">
            <a:spLocks/>
          </p:cNvSpPr>
          <p:nvPr/>
        </p:nvSpPr>
        <p:spPr bwMode="auto">
          <a:xfrm>
            <a:off x="1631503" y="260649"/>
            <a:ext cx="9965713" cy="93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1E1E5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1E1E5C"/>
                </a:solidFill>
                <a:latin typeface="Arial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1E1E5C"/>
                </a:solidFill>
                <a:latin typeface="Arial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1E1E5C"/>
                </a:solidFill>
                <a:latin typeface="Arial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1E1E5C"/>
                </a:solidFill>
                <a:latin typeface="Arial" charset="0"/>
                <a:ea typeface="標楷體" pitchFamily="65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1E1E5C"/>
                </a:solidFill>
                <a:latin typeface="Arial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1E1E5C"/>
                </a:solidFill>
                <a:latin typeface="Arial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1E1E5C"/>
                </a:solidFill>
                <a:latin typeface="Arial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1E1E5C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/>
              <a:t>緩起訴：司法轉向制度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ctrTitle"/>
          </p:nvPr>
        </p:nvSpPr>
        <p:spPr>
          <a:xfrm>
            <a:off x="1853506" y="2924944"/>
            <a:ext cx="8562975" cy="1470025"/>
          </a:xfrm>
        </p:spPr>
        <p:txBody>
          <a:bodyPr/>
          <a:lstStyle/>
          <a:p>
            <a:pPr algn="ctr" eaLnBrk="1" hangingPunct="1"/>
            <a:r>
              <a:rPr lang="zh-TW" altLang="en-US" sz="40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非常感謝大家的聆聽！</a:t>
            </a:r>
          </a:p>
        </p:txBody>
      </p:sp>
      <p:sp>
        <p:nvSpPr>
          <p:cNvPr id="53251" name="副標題 2"/>
          <p:cNvSpPr>
            <a:spLocks noGrp="1"/>
          </p:cNvSpPr>
          <p:nvPr>
            <p:ph type="subTitle" idx="1"/>
          </p:nvPr>
        </p:nvSpPr>
        <p:spPr>
          <a:xfrm>
            <a:off x="3039616" y="4797152"/>
            <a:ext cx="5824736" cy="16085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李思賢敬上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E-mail: tonylee@ntnu.edu.tw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CA9A8FC-BEBE-4DE3-8EF1-D2590F2DE20D}"/>
              </a:ext>
            </a:extLst>
          </p:cNvPr>
          <p:cNvSpPr txBox="1"/>
          <p:nvPr/>
        </p:nvSpPr>
        <p:spPr>
          <a:xfrm>
            <a:off x="1631503" y="1841671"/>
            <a:ext cx="892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00B050"/>
                </a:solidFill>
              </a:rPr>
              <a:t>Scientific approach </a:t>
            </a:r>
            <a:r>
              <a:rPr lang="en-US" altLang="zh-TW" sz="4000" dirty="0">
                <a:solidFill>
                  <a:srgbClr val="7030A0"/>
                </a:solidFill>
              </a:rPr>
              <a:t>&amp;</a:t>
            </a:r>
            <a:r>
              <a:rPr lang="en-US" altLang="zh-TW" sz="4000" dirty="0"/>
              <a:t> </a:t>
            </a:r>
            <a:r>
              <a:rPr lang="en-US" altLang="zh-TW" sz="4000" dirty="0">
                <a:solidFill>
                  <a:srgbClr val="0000FF"/>
                </a:solidFill>
              </a:rPr>
              <a:t>Evidence-based</a:t>
            </a:r>
          </a:p>
        </p:txBody>
      </p:sp>
    </p:spTree>
    <p:extLst>
      <p:ext uri="{BB962C8B-B14F-4D97-AF65-F5344CB8AC3E}">
        <p14:creationId xmlns:p14="http://schemas.microsoft.com/office/powerpoint/2010/main" val="15675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台師大大門">
  <a:themeElements>
    <a:clrScheme name="校門實景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校門實景版">
      <a:majorFont>
        <a:latin typeface="Arial"/>
        <a:ea typeface="華康明體 Std W5"/>
        <a:cs typeface=""/>
      </a:majorFont>
      <a:minorFont>
        <a:latin typeface="Arial"/>
        <a:ea typeface="華康明體 Std W5"/>
        <a:cs typeface="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校門實景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校門實景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校門實景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校門實景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校門實景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校門實景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國畫版">
  <a:themeElements>
    <a:clrScheme name="國畫版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國畫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國畫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國畫版">
  <a:themeElements>
    <a:clrScheme name="國畫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國畫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國畫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台師大大門">
  <a:themeElements>
    <a:clrScheme name="校門實景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校門實景版">
      <a:majorFont>
        <a:latin typeface="Arial"/>
        <a:ea typeface="華康明體 Std W5"/>
        <a:cs typeface=""/>
      </a:majorFont>
      <a:minorFont>
        <a:latin typeface="Arial"/>
        <a:ea typeface="華康明體 Std W5"/>
        <a:cs typeface="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校門實景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校門實景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校門實景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校門實景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校門實景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校門實景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校門實景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國畫版">
  <a:themeElements>
    <a:clrScheme name="國畫版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國畫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國畫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國畫版">
  <a:themeElements>
    <a:clrScheme name="國畫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國畫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國畫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8268</TotalTime>
  <Words>339</Words>
  <Application>Microsoft Office PowerPoint</Application>
  <PresentationFormat>寬螢幕</PresentationFormat>
  <Paragraphs>42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12</vt:i4>
      </vt:variant>
      <vt:variant>
        <vt:lpstr>投影片標題</vt:lpstr>
      </vt:variant>
      <vt:variant>
        <vt:i4>5</vt:i4>
      </vt:variant>
    </vt:vector>
  </HeadingPairs>
  <TitlesOfParts>
    <vt:vector size="23" baseType="lpstr">
      <vt:lpstr>華康正顏楷體 Std W5</vt:lpstr>
      <vt:lpstr>華康楷書體 Std W3</vt:lpstr>
      <vt:lpstr>標楷體</vt:lpstr>
      <vt:lpstr>Arial</vt:lpstr>
      <vt:lpstr>Calibri</vt:lpstr>
      <vt:lpstr>Times New Roman</vt:lpstr>
      <vt:lpstr>佈景主題1</vt:lpstr>
      <vt:lpstr>1_Office 佈景主題</vt:lpstr>
      <vt:lpstr>3_Office 佈景主題</vt:lpstr>
      <vt:lpstr>台師大大門</vt:lpstr>
      <vt:lpstr>國畫版</vt:lpstr>
      <vt:lpstr>1_國畫版</vt:lpstr>
      <vt:lpstr>1_佈景主題1</vt:lpstr>
      <vt:lpstr>5_Office 佈景主題</vt:lpstr>
      <vt:lpstr>7_Office 佈景主題</vt:lpstr>
      <vt:lpstr>1_台師大大門</vt:lpstr>
      <vt:lpstr>2_國畫版</vt:lpstr>
      <vt:lpstr>3_國畫版</vt:lpstr>
      <vt:lpstr>「有效」處遇即「犯罪」預防</vt:lpstr>
      <vt:lpstr>不同毒品造成生理傷害與心理依賴不同</vt:lpstr>
      <vt:lpstr>精準司法轉向處遇：評估、分流與有效多元處遇  Screening, Brief Intervention, Referred to Treatment (SBIRT)</vt:lpstr>
      <vt:lpstr>先病人、再犯人： 依「再犯風險」與「醫療需求」評估 進行分流處置（Risk and Needs Triage, RANT）</vt:lpstr>
      <vt:lpstr>非常感謝大家的聆聽！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國立臺灣師範大學李思賢教授</dc:title>
  <dc:creator>user</dc:creator>
  <cp:lastModifiedBy>ATC-1750</cp:lastModifiedBy>
  <cp:revision>676</cp:revision>
  <dcterms:created xsi:type="dcterms:W3CDTF">2015-06-29T07:22:12Z</dcterms:created>
  <dcterms:modified xsi:type="dcterms:W3CDTF">2023-04-18T07:09:19Z</dcterms:modified>
</cp:coreProperties>
</file>