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18"/>
  </p:notesMasterIdLst>
  <p:sldIdLst>
    <p:sldId id="336" r:id="rId3"/>
    <p:sldId id="414" r:id="rId4"/>
    <p:sldId id="413" r:id="rId5"/>
    <p:sldId id="258" r:id="rId6"/>
    <p:sldId id="319" r:id="rId7"/>
    <p:sldId id="418" r:id="rId8"/>
    <p:sldId id="419" r:id="rId9"/>
    <p:sldId id="274" r:id="rId10"/>
    <p:sldId id="420" r:id="rId11"/>
    <p:sldId id="426" r:id="rId12"/>
    <p:sldId id="424" r:id="rId13"/>
    <p:sldId id="275" r:id="rId14"/>
    <p:sldId id="408" r:id="rId15"/>
    <p:sldId id="262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顧以謙" initials="顧以謙" lastIdx="1" clrIdx="0">
    <p:extLst>
      <p:ext uri="{19B8F6BF-5375-455C-9EA6-DF929625EA0E}">
        <p15:presenceInfo xmlns:p15="http://schemas.microsoft.com/office/powerpoint/2012/main" userId="S-1-5-21-348651901-4118955271-3989848957-122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5960B"/>
    <a:srgbClr val="FFCE33"/>
    <a:srgbClr val="AA72D4"/>
    <a:srgbClr val="2AD43E"/>
    <a:srgbClr val="F2A16A"/>
    <a:srgbClr val="AD2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85614" autoAdjust="0"/>
  </p:normalViewPr>
  <p:slideViewPr>
    <p:cSldViewPr snapToGrid="0">
      <p:cViewPr varScale="1">
        <p:scale>
          <a:sx n="66" d="100"/>
          <a:sy n="66" d="100"/>
        </p:scale>
        <p:origin x="90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3891428462346"/>
          <c:y val="6.036708546242181E-2"/>
          <c:w val="0.72352384601308606"/>
          <c:h val="0.75324035563429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工作表1!$B$7</c:f>
              <c:strCache>
                <c:ptCount val="1"/>
                <c:pt idx="0">
                  <c:v>監禁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742704848979257E-3"/>
                  <c:y val="3.97899314415651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9D-4A14-A8F8-00D6685F0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工作表1!$A$8</c:f>
              <c:strCache>
                <c:ptCount val="1"/>
                <c:pt idx="0">
                  <c:v>Min.</c:v>
                </c:pt>
              </c:strCache>
            </c:strRef>
          </c:cat>
          <c:val>
            <c:numRef>
              <c:f>工作表1!$B$8</c:f>
              <c:numCache>
                <c:formatCode>0.00%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2-47EF-9CC3-0E505B9F3709}"/>
            </c:ext>
          </c:extLst>
        </c:ser>
        <c:ser>
          <c:idx val="1"/>
          <c:order val="1"/>
          <c:tx>
            <c:strRef>
              <c:f>工作表1!$C$7</c:f>
              <c:strCache>
                <c:ptCount val="1"/>
                <c:pt idx="0">
                  <c:v>強制戒治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36882794805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9D-4A14-A8F8-00D6685F0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工作表1!$A$8</c:f>
              <c:strCache>
                <c:ptCount val="1"/>
                <c:pt idx="0">
                  <c:v>Min.</c:v>
                </c:pt>
              </c:strCache>
            </c:strRef>
          </c:cat>
          <c:val>
            <c:numRef>
              <c:f>工作表1!$C$8</c:f>
              <c:numCache>
                <c:formatCode>0.00%</c:formatCode>
                <c:ptCount val="1"/>
                <c:pt idx="0">
                  <c:v>0.57320000000000004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2-47EF-9CC3-0E505B9F3709}"/>
            </c:ext>
          </c:extLst>
        </c:ser>
        <c:ser>
          <c:idx val="2"/>
          <c:order val="2"/>
          <c:tx>
            <c:strRef>
              <c:f>工作表1!$D$7</c:f>
              <c:strCache>
                <c:ptCount val="1"/>
                <c:pt idx="0">
                  <c:v>觀察勒戒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61405727346742E-3"/>
                  <c:y val="3.5368827948057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9D-4A14-A8F8-00D6685F0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工作表1!$A$8</c:f>
              <c:strCache>
                <c:ptCount val="1"/>
                <c:pt idx="0">
                  <c:v>Min.</c:v>
                </c:pt>
              </c:strCache>
            </c:strRef>
          </c:cat>
          <c:val>
            <c:numRef>
              <c:f>工作表1!$D$8</c:f>
              <c:numCache>
                <c:formatCode>0.00%</c:formatCode>
                <c:ptCount val="1"/>
                <c:pt idx="0">
                  <c:v>0.45179999999999998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2-47EF-9CC3-0E505B9F3709}"/>
            </c:ext>
          </c:extLst>
        </c:ser>
        <c:ser>
          <c:idx val="3"/>
          <c:order val="3"/>
          <c:tx>
            <c:strRef>
              <c:f>工作表1!$E$7</c:f>
              <c:strCache>
                <c:ptCount val="1"/>
                <c:pt idx="0">
                  <c:v>完成緩起訴附命戒癮治療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435676212244625E-2"/>
                  <c:y val="8.8422069870144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9D-4A14-A8F8-00D6685F0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工作表1!$A$8</c:f>
              <c:strCache>
                <c:ptCount val="1"/>
                <c:pt idx="0">
                  <c:v>Min.</c:v>
                </c:pt>
              </c:strCache>
            </c:strRef>
          </c:cat>
          <c:val>
            <c:numRef>
              <c:f>工作表1!$E$8</c:f>
              <c:numCache>
                <c:formatCode>0.00%</c:formatCode>
                <c:ptCount val="1"/>
                <c:pt idx="0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2-47EF-9CC3-0E505B9F37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2205856"/>
        <c:axId val="1010534848"/>
      </c:barChart>
      <c:catAx>
        <c:axId val="147220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0534848"/>
        <c:crosses val="autoZero"/>
        <c:auto val="1"/>
        <c:lblAlgn val="ctr"/>
        <c:lblOffset val="100"/>
        <c:noMultiLvlLbl val="0"/>
      </c:catAx>
      <c:valAx>
        <c:axId val="10105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4722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6518711740491"/>
          <c:y val="0.84104702539781995"/>
          <c:w val="0.84155074839382926"/>
          <c:h val="9.30979722795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-150" baseline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C4F3F-779C-4FBD-B961-EFFD4626819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DBF8C8A-6FC6-4EDA-B1E3-717166FBE311}">
      <dgm:prSet/>
      <dgm:spPr/>
      <dgm:t>
        <a:bodyPr/>
        <a:lstStyle/>
        <a:p>
          <a:r>
            <a:rPr lang="zh-TW" dirty="0"/>
            <a:t>聚焦需求面</a:t>
          </a:r>
          <a:r>
            <a:rPr lang="en-US" dirty="0"/>
            <a:t>-</a:t>
          </a:r>
          <a:r>
            <a:rPr lang="zh-TW" dirty="0"/>
            <a:t> 需求降低</a:t>
          </a:r>
          <a:r>
            <a:rPr lang="en-US" dirty="0"/>
            <a:t>-&gt;</a:t>
          </a:r>
          <a:r>
            <a:rPr lang="zh-TW" dirty="0"/>
            <a:t>供給降低</a:t>
          </a:r>
        </a:p>
      </dgm:t>
    </dgm:pt>
    <dgm:pt modelId="{928BF8C0-1B55-4095-BA5A-7E93D1D1A91F}" type="parTrans" cxnId="{492656E3-5A81-415E-854E-8FCE4E6476D8}">
      <dgm:prSet/>
      <dgm:spPr/>
      <dgm:t>
        <a:bodyPr/>
        <a:lstStyle/>
        <a:p>
          <a:endParaRPr lang="zh-TW" altLang="en-US"/>
        </a:p>
      </dgm:t>
    </dgm:pt>
    <dgm:pt modelId="{70884E9C-DBB3-4C74-996C-F313DECD0B04}" type="sibTrans" cxnId="{492656E3-5A81-415E-854E-8FCE4E6476D8}">
      <dgm:prSet/>
      <dgm:spPr/>
      <dgm:t>
        <a:bodyPr/>
        <a:lstStyle/>
        <a:p>
          <a:endParaRPr lang="zh-TW" altLang="en-US"/>
        </a:p>
      </dgm:t>
    </dgm:pt>
    <dgm:pt modelId="{A82F699B-DBAF-4839-B05F-02D95E79AF71}">
      <dgm:prSet/>
      <dgm:spPr/>
      <dgm:t>
        <a:bodyPr/>
        <a:lstStyle/>
        <a:p>
          <a:r>
            <a:rPr lang="zh-TW"/>
            <a:t>供給降低、需求不變－＞拉升需求端價格</a:t>
          </a:r>
        </a:p>
      </dgm:t>
    </dgm:pt>
    <dgm:pt modelId="{CCDB0E77-8939-4603-B5B5-B1C28C2434CD}" type="parTrans" cxnId="{97E2B3C6-3D1C-49DB-847D-2927EA832CCE}">
      <dgm:prSet/>
      <dgm:spPr/>
      <dgm:t>
        <a:bodyPr/>
        <a:lstStyle/>
        <a:p>
          <a:endParaRPr lang="zh-TW" altLang="en-US"/>
        </a:p>
      </dgm:t>
    </dgm:pt>
    <dgm:pt modelId="{C886E911-7567-4A39-9764-FF91CB6F99F7}" type="sibTrans" cxnId="{97E2B3C6-3D1C-49DB-847D-2927EA832CCE}">
      <dgm:prSet/>
      <dgm:spPr/>
      <dgm:t>
        <a:bodyPr/>
        <a:lstStyle/>
        <a:p>
          <a:endParaRPr lang="zh-TW" altLang="en-US"/>
        </a:p>
      </dgm:t>
    </dgm:pt>
    <dgm:pt modelId="{D01D81E1-1C35-4006-9810-A08153B77EA0}">
      <dgm:prSet/>
      <dgm:spPr/>
      <dgm:t>
        <a:bodyPr/>
        <a:lstStyle/>
        <a:p>
          <a:r>
            <a:rPr lang="zh-TW"/>
            <a:t>毒品施用初犯人口呈現下降趨勢</a:t>
          </a:r>
        </a:p>
      </dgm:t>
    </dgm:pt>
    <dgm:pt modelId="{27062806-3054-43DD-BE51-31A32176A0E1}" type="parTrans" cxnId="{C41FC8D5-B17F-4DED-AF45-C9B8950ED675}">
      <dgm:prSet/>
      <dgm:spPr/>
      <dgm:t>
        <a:bodyPr/>
        <a:lstStyle/>
        <a:p>
          <a:endParaRPr lang="zh-TW" altLang="en-US"/>
        </a:p>
      </dgm:t>
    </dgm:pt>
    <dgm:pt modelId="{68A377D6-0BB1-42F2-9ABE-644A62804323}" type="sibTrans" cxnId="{C41FC8D5-B17F-4DED-AF45-C9B8950ED675}">
      <dgm:prSet/>
      <dgm:spPr/>
      <dgm:t>
        <a:bodyPr/>
        <a:lstStyle/>
        <a:p>
          <a:endParaRPr lang="zh-TW" altLang="en-US"/>
        </a:p>
      </dgm:t>
    </dgm:pt>
    <dgm:pt modelId="{E21DA561-89DF-4E22-8E5A-7047EB1CBFDA}">
      <dgm:prSet/>
      <dgm:spPr/>
      <dgm:t>
        <a:bodyPr/>
        <a:lstStyle/>
        <a:p>
          <a:r>
            <a:rPr lang="zh-TW"/>
            <a:t>毒品施用人口也呈現下降趨勢</a:t>
          </a:r>
        </a:p>
      </dgm:t>
    </dgm:pt>
    <dgm:pt modelId="{595F7685-87E7-4CCD-A4F5-365D0501F281}" type="parTrans" cxnId="{04A03E9F-7B9F-40BC-A185-AF9979B1EB62}">
      <dgm:prSet/>
      <dgm:spPr/>
      <dgm:t>
        <a:bodyPr/>
        <a:lstStyle/>
        <a:p>
          <a:endParaRPr lang="zh-TW" altLang="en-US"/>
        </a:p>
      </dgm:t>
    </dgm:pt>
    <dgm:pt modelId="{F6782AD5-24F6-4675-B35E-C48DD5CEDC23}" type="sibTrans" cxnId="{04A03E9F-7B9F-40BC-A185-AF9979B1EB62}">
      <dgm:prSet/>
      <dgm:spPr/>
      <dgm:t>
        <a:bodyPr/>
        <a:lstStyle/>
        <a:p>
          <a:endParaRPr lang="zh-TW" altLang="en-US"/>
        </a:p>
      </dgm:t>
    </dgm:pt>
    <dgm:pt modelId="{7174A591-1ED2-456A-A5EA-86ED945B9B74}" type="pres">
      <dgm:prSet presAssocID="{CC1C4F3F-779C-4FBD-B961-EFFD46268194}" presName="linearFlow" presStyleCnt="0">
        <dgm:presLayoutVars>
          <dgm:dir/>
          <dgm:resizeHandles val="exact"/>
        </dgm:presLayoutVars>
      </dgm:prSet>
      <dgm:spPr/>
    </dgm:pt>
    <dgm:pt modelId="{AC3965BB-B3D0-4B48-95E2-83DD84C86F83}" type="pres">
      <dgm:prSet presAssocID="{3DBF8C8A-6FC6-4EDA-B1E3-717166FBE311}" presName="composite" presStyleCnt="0"/>
      <dgm:spPr/>
    </dgm:pt>
    <dgm:pt modelId="{854B5CA0-9826-4CF5-8551-8631E4DFE5F1}" type="pres">
      <dgm:prSet presAssocID="{3DBF8C8A-6FC6-4EDA-B1E3-717166FBE31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626B00-93A1-478B-98C1-E6DD2983A4BC}" type="pres">
      <dgm:prSet presAssocID="{3DBF8C8A-6FC6-4EDA-B1E3-717166FBE311}" presName="txShp" presStyleLbl="node1" presStyleIdx="0" presStyleCnt="4">
        <dgm:presLayoutVars>
          <dgm:bulletEnabled val="1"/>
        </dgm:presLayoutVars>
      </dgm:prSet>
      <dgm:spPr/>
    </dgm:pt>
    <dgm:pt modelId="{15C342C9-FF46-4E8D-802D-299EAF96C409}" type="pres">
      <dgm:prSet presAssocID="{70884E9C-DBB3-4C74-996C-F313DECD0B04}" presName="spacing" presStyleCnt="0"/>
      <dgm:spPr/>
    </dgm:pt>
    <dgm:pt modelId="{62BE40C0-4EC3-4F3F-8163-CCC9D981CEE1}" type="pres">
      <dgm:prSet presAssocID="{A82F699B-DBAF-4839-B05F-02D95E79AF71}" presName="composite" presStyleCnt="0"/>
      <dgm:spPr/>
    </dgm:pt>
    <dgm:pt modelId="{7104D185-FEEC-475A-82E3-C25FBC695B40}" type="pres">
      <dgm:prSet presAssocID="{A82F699B-DBAF-4839-B05F-02D95E79AF71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A27E786-4878-4B80-B8D3-AE5E1094908D}" type="pres">
      <dgm:prSet presAssocID="{A82F699B-DBAF-4839-B05F-02D95E79AF71}" presName="txShp" presStyleLbl="node1" presStyleIdx="1" presStyleCnt="4">
        <dgm:presLayoutVars>
          <dgm:bulletEnabled val="1"/>
        </dgm:presLayoutVars>
      </dgm:prSet>
      <dgm:spPr/>
    </dgm:pt>
    <dgm:pt modelId="{19B9AD1B-4724-46EC-871C-3DD7725C7E54}" type="pres">
      <dgm:prSet presAssocID="{C886E911-7567-4A39-9764-FF91CB6F99F7}" presName="spacing" presStyleCnt="0"/>
      <dgm:spPr/>
    </dgm:pt>
    <dgm:pt modelId="{9597FA4C-339D-45C3-97F9-97423EAE8255}" type="pres">
      <dgm:prSet presAssocID="{D01D81E1-1C35-4006-9810-A08153B77EA0}" presName="composite" presStyleCnt="0"/>
      <dgm:spPr/>
    </dgm:pt>
    <dgm:pt modelId="{8DCE1BA3-AE4F-4B49-B1FB-5913A13755A0}" type="pres">
      <dgm:prSet presAssocID="{D01D81E1-1C35-4006-9810-A08153B77EA0}" presName="imgShp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</dgm:spPr>
    </dgm:pt>
    <dgm:pt modelId="{0F6E9A7E-B3CF-4B03-A735-751DF6D85D06}" type="pres">
      <dgm:prSet presAssocID="{D01D81E1-1C35-4006-9810-A08153B77EA0}" presName="txShp" presStyleLbl="node1" presStyleIdx="2" presStyleCnt="4">
        <dgm:presLayoutVars>
          <dgm:bulletEnabled val="1"/>
        </dgm:presLayoutVars>
      </dgm:prSet>
      <dgm:spPr/>
    </dgm:pt>
    <dgm:pt modelId="{442DA70E-102A-4A76-80AD-7921BDA0D754}" type="pres">
      <dgm:prSet presAssocID="{68A377D6-0BB1-42F2-9ABE-644A62804323}" presName="spacing" presStyleCnt="0"/>
      <dgm:spPr/>
    </dgm:pt>
    <dgm:pt modelId="{DCC5EFD7-93E7-4161-BC9C-2FF708AC9A78}" type="pres">
      <dgm:prSet presAssocID="{E21DA561-89DF-4E22-8E5A-7047EB1CBFDA}" presName="composite" presStyleCnt="0"/>
      <dgm:spPr/>
    </dgm:pt>
    <dgm:pt modelId="{EB21A69B-9676-4B28-822D-518A4C938766}" type="pres">
      <dgm:prSet presAssocID="{E21DA561-89DF-4E22-8E5A-7047EB1CBFDA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A25C4BE-0DFC-4CB7-88D9-DF09F5F01F82}" type="pres">
      <dgm:prSet presAssocID="{E21DA561-89DF-4E22-8E5A-7047EB1CBFDA}" presName="txShp" presStyleLbl="node1" presStyleIdx="3" presStyleCnt="4">
        <dgm:presLayoutVars>
          <dgm:bulletEnabled val="1"/>
        </dgm:presLayoutVars>
      </dgm:prSet>
      <dgm:spPr/>
    </dgm:pt>
  </dgm:ptLst>
  <dgm:cxnLst>
    <dgm:cxn modelId="{86C0EE69-3D46-4AA2-90A6-0ED5E941B782}" type="presOf" srcId="{A82F699B-DBAF-4839-B05F-02D95E79AF71}" destId="{AA27E786-4878-4B80-B8D3-AE5E1094908D}" srcOrd="0" destOrd="0" presId="urn:microsoft.com/office/officeart/2005/8/layout/vList3"/>
    <dgm:cxn modelId="{04A03E9F-7B9F-40BC-A185-AF9979B1EB62}" srcId="{CC1C4F3F-779C-4FBD-B961-EFFD46268194}" destId="{E21DA561-89DF-4E22-8E5A-7047EB1CBFDA}" srcOrd="3" destOrd="0" parTransId="{595F7685-87E7-4CCD-A4F5-365D0501F281}" sibTransId="{F6782AD5-24F6-4675-B35E-C48DD5CEDC23}"/>
    <dgm:cxn modelId="{CD824FA4-934C-40F4-ADAA-539BC3518E62}" type="presOf" srcId="{3DBF8C8A-6FC6-4EDA-B1E3-717166FBE311}" destId="{D6626B00-93A1-478B-98C1-E6DD2983A4BC}" srcOrd="0" destOrd="0" presId="urn:microsoft.com/office/officeart/2005/8/layout/vList3"/>
    <dgm:cxn modelId="{56B57CAA-3E0D-409D-B395-152B20761C5D}" type="presOf" srcId="{CC1C4F3F-779C-4FBD-B961-EFFD46268194}" destId="{7174A591-1ED2-456A-A5EA-86ED945B9B74}" srcOrd="0" destOrd="0" presId="urn:microsoft.com/office/officeart/2005/8/layout/vList3"/>
    <dgm:cxn modelId="{EB83DCBD-3CA0-4EBB-BB93-8FC842767C87}" type="presOf" srcId="{E21DA561-89DF-4E22-8E5A-7047EB1CBFDA}" destId="{0A25C4BE-0DFC-4CB7-88D9-DF09F5F01F82}" srcOrd="0" destOrd="0" presId="urn:microsoft.com/office/officeart/2005/8/layout/vList3"/>
    <dgm:cxn modelId="{97E2B3C6-3D1C-49DB-847D-2927EA832CCE}" srcId="{CC1C4F3F-779C-4FBD-B961-EFFD46268194}" destId="{A82F699B-DBAF-4839-B05F-02D95E79AF71}" srcOrd="1" destOrd="0" parTransId="{CCDB0E77-8939-4603-B5B5-B1C28C2434CD}" sibTransId="{C886E911-7567-4A39-9764-FF91CB6F99F7}"/>
    <dgm:cxn modelId="{407133CE-707C-480C-8C0B-57ECEA4579D3}" type="presOf" srcId="{D01D81E1-1C35-4006-9810-A08153B77EA0}" destId="{0F6E9A7E-B3CF-4B03-A735-751DF6D85D06}" srcOrd="0" destOrd="0" presId="urn:microsoft.com/office/officeart/2005/8/layout/vList3"/>
    <dgm:cxn modelId="{C41FC8D5-B17F-4DED-AF45-C9B8950ED675}" srcId="{CC1C4F3F-779C-4FBD-B961-EFFD46268194}" destId="{D01D81E1-1C35-4006-9810-A08153B77EA0}" srcOrd="2" destOrd="0" parTransId="{27062806-3054-43DD-BE51-31A32176A0E1}" sibTransId="{68A377D6-0BB1-42F2-9ABE-644A62804323}"/>
    <dgm:cxn modelId="{492656E3-5A81-415E-854E-8FCE4E6476D8}" srcId="{CC1C4F3F-779C-4FBD-B961-EFFD46268194}" destId="{3DBF8C8A-6FC6-4EDA-B1E3-717166FBE311}" srcOrd="0" destOrd="0" parTransId="{928BF8C0-1B55-4095-BA5A-7E93D1D1A91F}" sibTransId="{70884E9C-DBB3-4C74-996C-F313DECD0B04}"/>
    <dgm:cxn modelId="{FA3E34BE-7C12-4775-BCBD-253FF3D04232}" type="presParOf" srcId="{7174A591-1ED2-456A-A5EA-86ED945B9B74}" destId="{AC3965BB-B3D0-4B48-95E2-83DD84C86F83}" srcOrd="0" destOrd="0" presId="urn:microsoft.com/office/officeart/2005/8/layout/vList3"/>
    <dgm:cxn modelId="{EA2179C3-B4B5-427A-AEB2-82A3535AAE70}" type="presParOf" srcId="{AC3965BB-B3D0-4B48-95E2-83DD84C86F83}" destId="{854B5CA0-9826-4CF5-8551-8631E4DFE5F1}" srcOrd="0" destOrd="0" presId="urn:microsoft.com/office/officeart/2005/8/layout/vList3"/>
    <dgm:cxn modelId="{8F09FBAF-57D1-4048-99E1-ABF14CDDB9D0}" type="presParOf" srcId="{AC3965BB-B3D0-4B48-95E2-83DD84C86F83}" destId="{D6626B00-93A1-478B-98C1-E6DD2983A4BC}" srcOrd="1" destOrd="0" presId="urn:microsoft.com/office/officeart/2005/8/layout/vList3"/>
    <dgm:cxn modelId="{F3566039-2085-49EA-9C24-27E5C8CBC4EA}" type="presParOf" srcId="{7174A591-1ED2-456A-A5EA-86ED945B9B74}" destId="{15C342C9-FF46-4E8D-802D-299EAF96C409}" srcOrd="1" destOrd="0" presId="urn:microsoft.com/office/officeart/2005/8/layout/vList3"/>
    <dgm:cxn modelId="{331200BD-6476-4E25-A3C5-2F70A8E2BF8F}" type="presParOf" srcId="{7174A591-1ED2-456A-A5EA-86ED945B9B74}" destId="{62BE40C0-4EC3-4F3F-8163-CCC9D981CEE1}" srcOrd="2" destOrd="0" presId="urn:microsoft.com/office/officeart/2005/8/layout/vList3"/>
    <dgm:cxn modelId="{B9DB1D09-9FA3-4D65-988B-BC2F0A909025}" type="presParOf" srcId="{62BE40C0-4EC3-4F3F-8163-CCC9D981CEE1}" destId="{7104D185-FEEC-475A-82E3-C25FBC695B40}" srcOrd="0" destOrd="0" presId="urn:microsoft.com/office/officeart/2005/8/layout/vList3"/>
    <dgm:cxn modelId="{41EF8A62-EB81-4925-8821-14E87612EE90}" type="presParOf" srcId="{62BE40C0-4EC3-4F3F-8163-CCC9D981CEE1}" destId="{AA27E786-4878-4B80-B8D3-AE5E1094908D}" srcOrd="1" destOrd="0" presId="urn:microsoft.com/office/officeart/2005/8/layout/vList3"/>
    <dgm:cxn modelId="{053472F5-7A7C-45C2-B38D-32F742C4866C}" type="presParOf" srcId="{7174A591-1ED2-456A-A5EA-86ED945B9B74}" destId="{19B9AD1B-4724-46EC-871C-3DD7725C7E54}" srcOrd="3" destOrd="0" presId="urn:microsoft.com/office/officeart/2005/8/layout/vList3"/>
    <dgm:cxn modelId="{40E17398-FAD2-4DA9-997C-16D52C1268C7}" type="presParOf" srcId="{7174A591-1ED2-456A-A5EA-86ED945B9B74}" destId="{9597FA4C-339D-45C3-97F9-97423EAE8255}" srcOrd="4" destOrd="0" presId="urn:microsoft.com/office/officeart/2005/8/layout/vList3"/>
    <dgm:cxn modelId="{23E22D19-0C27-4834-9DAD-CEF9A4867E21}" type="presParOf" srcId="{9597FA4C-339D-45C3-97F9-97423EAE8255}" destId="{8DCE1BA3-AE4F-4B49-B1FB-5913A13755A0}" srcOrd="0" destOrd="0" presId="urn:microsoft.com/office/officeart/2005/8/layout/vList3"/>
    <dgm:cxn modelId="{D75718E3-1A89-4C12-A651-784AB4F387BA}" type="presParOf" srcId="{9597FA4C-339D-45C3-97F9-97423EAE8255}" destId="{0F6E9A7E-B3CF-4B03-A735-751DF6D85D06}" srcOrd="1" destOrd="0" presId="urn:microsoft.com/office/officeart/2005/8/layout/vList3"/>
    <dgm:cxn modelId="{F5AC0961-8ADE-44C8-BAD6-0675A1A20ACD}" type="presParOf" srcId="{7174A591-1ED2-456A-A5EA-86ED945B9B74}" destId="{442DA70E-102A-4A76-80AD-7921BDA0D754}" srcOrd="5" destOrd="0" presId="urn:microsoft.com/office/officeart/2005/8/layout/vList3"/>
    <dgm:cxn modelId="{C54F64E7-A401-4288-8B22-1ECA99FB0F08}" type="presParOf" srcId="{7174A591-1ED2-456A-A5EA-86ED945B9B74}" destId="{DCC5EFD7-93E7-4161-BC9C-2FF708AC9A78}" srcOrd="6" destOrd="0" presId="urn:microsoft.com/office/officeart/2005/8/layout/vList3"/>
    <dgm:cxn modelId="{32536FB9-9001-40E7-9E95-F10B8661DDDD}" type="presParOf" srcId="{DCC5EFD7-93E7-4161-BC9C-2FF708AC9A78}" destId="{EB21A69B-9676-4B28-822D-518A4C938766}" srcOrd="0" destOrd="0" presId="urn:microsoft.com/office/officeart/2005/8/layout/vList3"/>
    <dgm:cxn modelId="{8F5F512B-FCC6-4353-BB66-5782F09A1CC3}" type="presParOf" srcId="{DCC5EFD7-93E7-4161-BC9C-2FF708AC9A78}" destId="{0A25C4BE-0DFC-4CB7-88D9-DF09F5F01F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913DD-A046-4D03-ACD3-CE53ED8493C4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15EFFAF-A6CE-4060-8CAD-748928EF263C}">
      <dgm:prSet phldrT="[文字]" custT="1"/>
      <dgm:spPr/>
      <dgm:t>
        <a:bodyPr/>
        <a:lstStyle/>
        <a:p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存活分析、多元軌跡分析</a:t>
          </a:r>
        </a:p>
      </dgm:t>
    </dgm:pt>
    <dgm:pt modelId="{45C48D94-9F1C-424A-8808-17B40FAD5311}" type="parTrans" cxnId="{9D1B21C3-C760-42E8-B3C9-0353CD8A91BA}">
      <dgm:prSet/>
      <dgm:spPr/>
      <dgm:t>
        <a:bodyPr/>
        <a:lstStyle/>
        <a:p>
          <a:endParaRPr lang="zh-TW" altLang="en-US"/>
        </a:p>
      </dgm:t>
    </dgm:pt>
    <dgm:pt modelId="{9B4E208A-FD25-4EF6-9CEA-F7CA30FB2186}" type="sibTrans" cxnId="{9D1B21C3-C760-42E8-B3C9-0353CD8A91BA}">
      <dgm:prSet/>
      <dgm:spPr/>
      <dgm:t>
        <a:bodyPr/>
        <a:lstStyle/>
        <a:p>
          <a:endParaRPr lang="zh-TW" altLang="en-US"/>
        </a:p>
      </dgm:t>
    </dgm:pt>
    <dgm:pt modelId="{A6EB855F-D884-4341-BFB8-4007606AB94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巨量資料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刑事政 策與犯罪研究數據資料庫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2FCA8-A9AF-49A3-A69C-728FE10DE624}" type="parTrans" cxnId="{B4E356B4-1FC6-4786-985B-7A13CC23E3E3}">
      <dgm:prSet/>
      <dgm:spPr/>
      <dgm:t>
        <a:bodyPr/>
        <a:lstStyle/>
        <a:p>
          <a:endParaRPr lang="zh-TW" altLang="en-US"/>
        </a:p>
      </dgm:t>
    </dgm:pt>
    <dgm:pt modelId="{538E352F-5376-42F5-BB31-19268AFD9C76}" type="sibTrans" cxnId="{B4E356B4-1FC6-4786-985B-7A13CC23E3E3}">
      <dgm:prSet/>
      <dgm:spPr/>
      <dgm:t>
        <a:bodyPr/>
        <a:lstStyle/>
        <a:p>
          <a:endParaRPr lang="zh-TW" altLang="en-US"/>
        </a:p>
      </dgm:t>
    </dgm:pt>
    <dgm:pt modelId="{38912ADE-C836-4869-AD55-188301AB4443}" type="pres">
      <dgm:prSet presAssocID="{836913DD-A046-4D03-ACD3-CE53ED8493C4}" presName="compositeShape" presStyleCnt="0">
        <dgm:presLayoutVars>
          <dgm:chMax val="2"/>
          <dgm:dir/>
          <dgm:resizeHandles val="exact"/>
        </dgm:presLayoutVars>
      </dgm:prSet>
      <dgm:spPr/>
    </dgm:pt>
    <dgm:pt modelId="{92A180EB-7460-405B-95C1-29211989C3EE}" type="pres">
      <dgm:prSet presAssocID="{836913DD-A046-4D03-ACD3-CE53ED8493C4}" presName="divider" presStyleLbl="fgShp" presStyleIdx="0" presStyleCnt="1" custAng="21502557" custLinFactNeighborX="11" custLinFactNeighborY="0"/>
      <dgm:spPr/>
    </dgm:pt>
    <dgm:pt modelId="{C82A9853-9784-40FB-94F4-77C8F51E4E1E}" type="pres">
      <dgm:prSet presAssocID="{415EFFAF-A6CE-4060-8CAD-748928EF263C}" presName="downArrow" presStyleLbl="node1" presStyleIdx="0" presStyleCnt="2"/>
      <dgm:spPr/>
    </dgm:pt>
    <dgm:pt modelId="{A31F7BD4-A523-40EE-8545-AD37D21220B7}" type="pres">
      <dgm:prSet presAssocID="{415EFFAF-A6CE-4060-8CAD-748928EF263C}" presName="downArrowText" presStyleLbl="revTx" presStyleIdx="0" presStyleCnt="2" custScaleX="169938" custLinFactNeighborX="10202">
        <dgm:presLayoutVars>
          <dgm:bulletEnabled val="1"/>
        </dgm:presLayoutVars>
      </dgm:prSet>
      <dgm:spPr/>
    </dgm:pt>
    <dgm:pt modelId="{98F6F612-E4C6-4C33-B801-B3C12DDD6315}" type="pres">
      <dgm:prSet presAssocID="{A6EB855F-D884-4341-BFB8-4007606AB94D}" presName="upArrow" presStyleLbl="node1" presStyleIdx="1" presStyleCnt="2"/>
      <dgm:spPr/>
    </dgm:pt>
    <dgm:pt modelId="{0D8E7D4A-D1BD-4029-9744-2C2982BB6409}" type="pres">
      <dgm:prSet presAssocID="{A6EB855F-D884-4341-BFB8-4007606AB94D}" presName="upArrowText" presStyleLbl="revTx" presStyleIdx="1" presStyleCnt="2" custScaleX="139853">
        <dgm:presLayoutVars>
          <dgm:bulletEnabled val="1"/>
        </dgm:presLayoutVars>
      </dgm:prSet>
      <dgm:spPr/>
    </dgm:pt>
  </dgm:ptLst>
  <dgm:cxnLst>
    <dgm:cxn modelId="{47851528-DF8A-4F3C-A8D6-3E57E712F395}" type="presOf" srcId="{836913DD-A046-4D03-ACD3-CE53ED8493C4}" destId="{38912ADE-C836-4869-AD55-188301AB4443}" srcOrd="0" destOrd="0" presId="urn:microsoft.com/office/officeart/2005/8/layout/arrow3"/>
    <dgm:cxn modelId="{96A6F241-417B-4415-9985-C5D593D3E073}" type="presOf" srcId="{A6EB855F-D884-4341-BFB8-4007606AB94D}" destId="{0D8E7D4A-D1BD-4029-9744-2C2982BB6409}" srcOrd="0" destOrd="0" presId="urn:microsoft.com/office/officeart/2005/8/layout/arrow3"/>
    <dgm:cxn modelId="{FF9F9D66-C583-45FE-AC1F-C906105A83B2}" type="presOf" srcId="{415EFFAF-A6CE-4060-8CAD-748928EF263C}" destId="{A31F7BD4-A523-40EE-8545-AD37D21220B7}" srcOrd="0" destOrd="0" presId="urn:microsoft.com/office/officeart/2005/8/layout/arrow3"/>
    <dgm:cxn modelId="{B4E356B4-1FC6-4786-985B-7A13CC23E3E3}" srcId="{836913DD-A046-4D03-ACD3-CE53ED8493C4}" destId="{A6EB855F-D884-4341-BFB8-4007606AB94D}" srcOrd="1" destOrd="0" parTransId="{A872FCA8-A9AF-49A3-A69C-728FE10DE624}" sibTransId="{538E352F-5376-42F5-BB31-19268AFD9C76}"/>
    <dgm:cxn modelId="{9D1B21C3-C760-42E8-B3C9-0353CD8A91BA}" srcId="{836913DD-A046-4D03-ACD3-CE53ED8493C4}" destId="{415EFFAF-A6CE-4060-8CAD-748928EF263C}" srcOrd="0" destOrd="0" parTransId="{45C48D94-9F1C-424A-8808-17B40FAD5311}" sibTransId="{9B4E208A-FD25-4EF6-9CEA-F7CA30FB2186}"/>
    <dgm:cxn modelId="{6D3988EE-2A1B-403C-A645-8822AFD9A2A9}" type="presParOf" srcId="{38912ADE-C836-4869-AD55-188301AB4443}" destId="{92A180EB-7460-405B-95C1-29211989C3EE}" srcOrd="0" destOrd="0" presId="urn:microsoft.com/office/officeart/2005/8/layout/arrow3"/>
    <dgm:cxn modelId="{48819F50-E34D-4D8E-A473-92F40EDBE391}" type="presParOf" srcId="{38912ADE-C836-4869-AD55-188301AB4443}" destId="{C82A9853-9784-40FB-94F4-77C8F51E4E1E}" srcOrd="1" destOrd="0" presId="urn:microsoft.com/office/officeart/2005/8/layout/arrow3"/>
    <dgm:cxn modelId="{2A955DDE-4735-4232-A18E-85BE70AF3C15}" type="presParOf" srcId="{38912ADE-C836-4869-AD55-188301AB4443}" destId="{A31F7BD4-A523-40EE-8545-AD37D21220B7}" srcOrd="2" destOrd="0" presId="urn:microsoft.com/office/officeart/2005/8/layout/arrow3"/>
    <dgm:cxn modelId="{0666AE0D-1295-41D9-B110-981450EAD5E6}" type="presParOf" srcId="{38912ADE-C836-4869-AD55-188301AB4443}" destId="{98F6F612-E4C6-4C33-B801-B3C12DDD6315}" srcOrd="3" destOrd="0" presId="urn:microsoft.com/office/officeart/2005/8/layout/arrow3"/>
    <dgm:cxn modelId="{E6DBD31D-04A2-4729-8A94-8A3B3B8F3745}" type="presParOf" srcId="{38912ADE-C836-4869-AD55-188301AB4443}" destId="{0D8E7D4A-D1BD-4029-9744-2C2982BB640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6CCA6-CE18-4ABA-9459-737D3A87A866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D3BC8729-09F1-48BA-B367-C44EF906E8F3}">
      <dgm:prSet phldrT="[文字]" custT="1"/>
      <dgm:spPr>
        <a:xfrm rot="10800000">
          <a:off x="126730" y="1379498"/>
          <a:ext cx="1883234" cy="16860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21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分析多元處遇之成效與描繪毒品犯罪再犯軌跡</a:t>
          </a:r>
        </a:p>
      </dgm:t>
    </dgm:pt>
    <dgm:pt modelId="{E3A129FE-5D1A-4FCD-97B6-364208C709FA}" type="parTrans" cxnId="{5EEAD711-B971-430E-B777-C60B61B4B376}">
      <dgm:prSet/>
      <dgm:spPr/>
      <dgm:t>
        <a:bodyPr/>
        <a:lstStyle/>
        <a:p>
          <a:endParaRPr lang="zh-TW" altLang="en-US"/>
        </a:p>
      </dgm:t>
    </dgm:pt>
    <dgm:pt modelId="{5CFDA682-41CA-48F3-B756-A52759F55F72}" type="sibTrans" cxnId="{5EEAD711-B971-430E-B777-C60B61B4B376}">
      <dgm:prSet/>
      <dgm:spPr/>
      <dgm:t>
        <a:bodyPr/>
        <a:lstStyle/>
        <a:p>
          <a:endParaRPr lang="zh-TW" altLang="en-US"/>
        </a:p>
      </dgm:t>
    </dgm:pt>
    <dgm:pt modelId="{7049E49B-0F5A-4C9E-B120-DCD75FF1F135}">
      <dgm:prSet phldrT="[文字]" custT="1"/>
      <dgm:spPr>
        <a:xfrm rot="10800000">
          <a:off x="2198288" y="1379498"/>
          <a:ext cx="1883234" cy="16860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21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「刑事政策與犯罪研究數據資料庫」之運用與展望</a:t>
          </a:r>
        </a:p>
        <a:p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9EC0C02-174D-465A-80AB-83A9B0CB7AE1}" type="parTrans" cxnId="{1ECC1E86-A077-4E43-9A51-1CE01A54728F}">
      <dgm:prSet/>
      <dgm:spPr/>
      <dgm:t>
        <a:bodyPr/>
        <a:lstStyle/>
        <a:p>
          <a:endParaRPr lang="zh-TW" altLang="en-US"/>
        </a:p>
      </dgm:t>
    </dgm:pt>
    <dgm:pt modelId="{A47F3D1B-063F-4B03-82FA-78264B698618}" type="sibTrans" cxnId="{1ECC1E86-A077-4E43-9A51-1CE01A54728F}">
      <dgm:prSet/>
      <dgm:spPr/>
      <dgm:t>
        <a:bodyPr/>
        <a:lstStyle/>
        <a:p>
          <a:endParaRPr lang="zh-TW" altLang="en-US"/>
        </a:p>
      </dgm:t>
    </dgm:pt>
    <dgm:pt modelId="{8DD850F3-98F8-4DDA-B3E1-627A40DED798}" type="pres">
      <dgm:prSet presAssocID="{7EE6CCA6-CE18-4ABA-9459-737D3A87A866}" presName="Name0" presStyleCnt="0">
        <dgm:presLayoutVars>
          <dgm:dir/>
          <dgm:resizeHandles val="exact"/>
        </dgm:presLayoutVars>
      </dgm:prSet>
      <dgm:spPr/>
    </dgm:pt>
    <dgm:pt modelId="{05B89D0F-D6B4-4E6A-9F97-2BF95B2CA39B}" type="pres">
      <dgm:prSet presAssocID="{7EE6CCA6-CE18-4ABA-9459-737D3A87A866}" presName="bkgdShp" presStyleLbl="alignAccFollowNode1" presStyleIdx="0" presStyleCnt="1" custLinFactNeighborX="1085" custLinFactNeighborY="-884"/>
      <dgm:spPr>
        <a:xfrm>
          <a:off x="0" y="0"/>
          <a:ext cx="4208253" cy="137949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7E7BD92-0A03-49C8-ADA8-9246609F45C5}" type="pres">
      <dgm:prSet presAssocID="{7EE6CCA6-CE18-4ABA-9459-737D3A87A866}" presName="linComp" presStyleCnt="0"/>
      <dgm:spPr/>
    </dgm:pt>
    <dgm:pt modelId="{A96BEBD1-E78C-4629-95A0-06CB5359D0B3}" type="pres">
      <dgm:prSet presAssocID="{D3BC8729-09F1-48BA-B367-C44EF906E8F3}" presName="compNode" presStyleCnt="0"/>
      <dgm:spPr/>
    </dgm:pt>
    <dgm:pt modelId="{C1875C29-C14C-4039-B89E-C0B72BD59F58}" type="pres">
      <dgm:prSet presAssocID="{D3BC8729-09F1-48BA-B367-C44EF906E8F3}" presName="node" presStyleLbl="node1" presStyleIdx="0" presStyleCnt="2" custScaleX="99413" custScaleY="108187">
        <dgm:presLayoutVars>
          <dgm:bulletEnabled val="1"/>
        </dgm:presLayoutVars>
      </dgm:prSet>
      <dgm:spPr/>
    </dgm:pt>
    <dgm:pt modelId="{BE73575A-18CB-405E-91A7-2D1BF7C96C5B}" type="pres">
      <dgm:prSet presAssocID="{D3BC8729-09F1-48BA-B367-C44EF906E8F3}" presName="invisiNode" presStyleLbl="node1" presStyleIdx="0" presStyleCnt="2"/>
      <dgm:spPr/>
    </dgm:pt>
    <dgm:pt modelId="{C254C364-677B-4EB8-8A84-A79FBAB64A5B}" type="pres">
      <dgm:prSet presAssocID="{D3BC8729-09F1-48BA-B367-C44EF906E8F3}" presName="imagNode" presStyleLbl="fgImgPlace1" presStyleIdx="0" presStyleCnt="2" custScaleY="98643"/>
      <dgm:spPr>
        <a:xfrm>
          <a:off x="126730" y="183933"/>
          <a:ext cx="1883234" cy="10116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527" t="-5883" r="13527" b="-588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ACBFE0A-4B2F-4D12-8E8C-2F2744A71B0D}" type="pres">
      <dgm:prSet presAssocID="{5CFDA682-41CA-48F3-B756-A52759F55F72}" presName="sibTrans" presStyleLbl="sibTrans2D1" presStyleIdx="0" presStyleCnt="0"/>
      <dgm:spPr/>
    </dgm:pt>
    <dgm:pt modelId="{FDE6BCF9-6136-4871-9EAD-99345FA463A0}" type="pres">
      <dgm:prSet presAssocID="{7049E49B-0F5A-4C9E-B120-DCD75FF1F135}" presName="compNode" presStyleCnt="0"/>
      <dgm:spPr/>
    </dgm:pt>
    <dgm:pt modelId="{D670F244-2F1B-418C-8A01-1ABB1EACAACB}" type="pres">
      <dgm:prSet presAssocID="{7049E49B-0F5A-4C9E-B120-DCD75FF1F135}" presName="node" presStyleLbl="node1" presStyleIdx="1" presStyleCnt="2" custScaleY="109223">
        <dgm:presLayoutVars>
          <dgm:bulletEnabled val="1"/>
        </dgm:presLayoutVars>
      </dgm:prSet>
      <dgm:spPr/>
    </dgm:pt>
    <dgm:pt modelId="{0FDB7DBD-6B43-40A6-ADD6-DAC782D2630D}" type="pres">
      <dgm:prSet presAssocID="{7049E49B-0F5A-4C9E-B120-DCD75FF1F135}" presName="invisiNode" presStyleLbl="node1" presStyleIdx="1" presStyleCnt="2"/>
      <dgm:spPr/>
    </dgm:pt>
    <dgm:pt modelId="{A5C34B69-B8E5-4D1C-87AB-33335D62D1B8}" type="pres">
      <dgm:prSet presAssocID="{7049E49B-0F5A-4C9E-B120-DCD75FF1F135}" presName="imagNode" presStyleLbl="fgImgPlace1" presStyleIdx="1" presStyleCnt="2"/>
      <dgm:spPr>
        <a:xfrm>
          <a:off x="2198288" y="183933"/>
          <a:ext cx="1883234" cy="10116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41000" b="-4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5EEAD711-B971-430E-B777-C60B61B4B376}" srcId="{7EE6CCA6-CE18-4ABA-9459-737D3A87A866}" destId="{D3BC8729-09F1-48BA-B367-C44EF906E8F3}" srcOrd="0" destOrd="0" parTransId="{E3A129FE-5D1A-4FCD-97B6-364208C709FA}" sibTransId="{5CFDA682-41CA-48F3-B756-A52759F55F72}"/>
    <dgm:cxn modelId="{56878E20-C71A-42AF-8C40-896A4A317062}" type="presOf" srcId="{D3BC8729-09F1-48BA-B367-C44EF906E8F3}" destId="{C1875C29-C14C-4039-B89E-C0B72BD59F58}" srcOrd="0" destOrd="0" presId="urn:microsoft.com/office/officeart/2005/8/layout/pList2"/>
    <dgm:cxn modelId="{C3C5EE76-0C29-4286-8014-BA6F97A77ADB}" type="presOf" srcId="{7049E49B-0F5A-4C9E-B120-DCD75FF1F135}" destId="{D670F244-2F1B-418C-8A01-1ABB1EACAACB}" srcOrd="0" destOrd="0" presId="urn:microsoft.com/office/officeart/2005/8/layout/pList2"/>
    <dgm:cxn modelId="{1ECC1E86-A077-4E43-9A51-1CE01A54728F}" srcId="{7EE6CCA6-CE18-4ABA-9459-737D3A87A866}" destId="{7049E49B-0F5A-4C9E-B120-DCD75FF1F135}" srcOrd="1" destOrd="0" parTransId="{19EC0C02-174D-465A-80AB-83A9B0CB7AE1}" sibTransId="{A47F3D1B-063F-4B03-82FA-78264B698618}"/>
    <dgm:cxn modelId="{F2326CBC-319D-4F35-8AE9-EB6BBDDDF851}" type="presOf" srcId="{5CFDA682-41CA-48F3-B756-A52759F55F72}" destId="{9ACBFE0A-4B2F-4D12-8E8C-2F2744A71B0D}" srcOrd="0" destOrd="0" presId="urn:microsoft.com/office/officeart/2005/8/layout/pList2"/>
    <dgm:cxn modelId="{C1E306F0-05DE-46C0-ADD7-EC3611F1E90A}" type="presOf" srcId="{7EE6CCA6-CE18-4ABA-9459-737D3A87A866}" destId="{8DD850F3-98F8-4DDA-B3E1-627A40DED798}" srcOrd="0" destOrd="0" presId="urn:microsoft.com/office/officeart/2005/8/layout/pList2"/>
    <dgm:cxn modelId="{27C9C9A8-EBFB-43BE-A097-067CF996434B}" type="presParOf" srcId="{8DD850F3-98F8-4DDA-B3E1-627A40DED798}" destId="{05B89D0F-D6B4-4E6A-9F97-2BF95B2CA39B}" srcOrd="0" destOrd="0" presId="urn:microsoft.com/office/officeart/2005/8/layout/pList2"/>
    <dgm:cxn modelId="{766173D1-2B9E-40CB-93B6-8B81E755499E}" type="presParOf" srcId="{8DD850F3-98F8-4DDA-B3E1-627A40DED798}" destId="{87E7BD92-0A03-49C8-ADA8-9246609F45C5}" srcOrd="1" destOrd="0" presId="urn:microsoft.com/office/officeart/2005/8/layout/pList2"/>
    <dgm:cxn modelId="{07AC281D-5371-4D74-87DE-32AA0649B8BF}" type="presParOf" srcId="{87E7BD92-0A03-49C8-ADA8-9246609F45C5}" destId="{A96BEBD1-E78C-4629-95A0-06CB5359D0B3}" srcOrd="0" destOrd="0" presId="urn:microsoft.com/office/officeart/2005/8/layout/pList2"/>
    <dgm:cxn modelId="{2EA3251E-6492-4517-994B-5AC47418338C}" type="presParOf" srcId="{A96BEBD1-E78C-4629-95A0-06CB5359D0B3}" destId="{C1875C29-C14C-4039-B89E-C0B72BD59F58}" srcOrd="0" destOrd="0" presId="urn:microsoft.com/office/officeart/2005/8/layout/pList2"/>
    <dgm:cxn modelId="{9EA4EDA0-FC04-4A79-8B15-ED906CCCAF09}" type="presParOf" srcId="{A96BEBD1-E78C-4629-95A0-06CB5359D0B3}" destId="{BE73575A-18CB-405E-91A7-2D1BF7C96C5B}" srcOrd="1" destOrd="0" presId="urn:microsoft.com/office/officeart/2005/8/layout/pList2"/>
    <dgm:cxn modelId="{E2C1591E-311E-4F24-AB25-B6B259603570}" type="presParOf" srcId="{A96BEBD1-E78C-4629-95A0-06CB5359D0B3}" destId="{C254C364-677B-4EB8-8A84-A79FBAB64A5B}" srcOrd="2" destOrd="0" presId="urn:microsoft.com/office/officeart/2005/8/layout/pList2"/>
    <dgm:cxn modelId="{EF7A492D-1B40-406F-8593-902B60E35E20}" type="presParOf" srcId="{87E7BD92-0A03-49C8-ADA8-9246609F45C5}" destId="{9ACBFE0A-4B2F-4D12-8E8C-2F2744A71B0D}" srcOrd="1" destOrd="0" presId="urn:microsoft.com/office/officeart/2005/8/layout/pList2"/>
    <dgm:cxn modelId="{D64DB544-4D39-432D-93A2-8EFEDD79C398}" type="presParOf" srcId="{87E7BD92-0A03-49C8-ADA8-9246609F45C5}" destId="{FDE6BCF9-6136-4871-9EAD-99345FA463A0}" srcOrd="2" destOrd="0" presId="urn:microsoft.com/office/officeart/2005/8/layout/pList2"/>
    <dgm:cxn modelId="{883A1E7D-B7CE-4806-A114-18D8A7DB69E0}" type="presParOf" srcId="{FDE6BCF9-6136-4871-9EAD-99345FA463A0}" destId="{D670F244-2F1B-418C-8A01-1ABB1EACAACB}" srcOrd="0" destOrd="0" presId="urn:microsoft.com/office/officeart/2005/8/layout/pList2"/>
    <dgm:cxn modelId="{0EB787E7-A5BD-47E3-85EF-5A27AD2B3FAC}" type="presParOf" srcId="{FDE6BCF9-6136-4871-9EAD-99345FA463A0}" destId="{0FDB7DBD-6B43-40A6-ADD6-DAC782D2630D}" srcOrd="1" destOrd="0" presId="urn:microsoft.com/office/officeart/2005/8/layout/pList2"/>
    <dgm:cxn modelId="{A2BF60B9-2149-4164-B217-CD8FE7EBED5D}" type="presParOf" srcId="{FDE6BCF9-6136-4871-9EAD-99345FA463A0}" destId="{A5C34B69-B8E5-4D1C-87AB-33335D62D1B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64FF04-452D-4233-99B0-82328610A2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F9E166-19F7-4C85-938B-CAC9870D60A2}">
      <dgm:prSet phldrT="[文字]"/>
      <dgm:spPr>
        <a:solidFill>
          <a:srgbClr val="AA72D4"/>
        </a:solidFill>
      </dgm:spPr>
      <dgm:t>
        <a:bodyPr/>
        <a:lstStyle/>
        <a:p>
          <a:r>
            <a:rPr lang="zh-TW" altLang="en-US" dirty="0"/>
            <a:t>再犯率</a:t>
          </a:r>
        </a:p>
      </dgm:t>
    </dgm:pt>
    <dgm:pt modelId="{62E93500-69CD-450E-919A-15D630467DCF}" type="parTrans" cxnId="{608A8D8E-B559-4911-B57E-ED61BCF33B48}">
      <dgm:prSet/>
      <dgm:spPr/>
      <dgm:t>
        <a:bodyPr/>
        <a:lstStyle/>
        <a:p>
          <a:endParaRPr lang="zh-TW" altLang="en-US"/>
        </a:p>
      </dgm:t>
    </dgm:pt>
    <dgm:pt modelId="{1877AF2D-E1FA-44CA-9569-780CF28D6451}" type="sibTrans" cxnId="{608A8D8E-B559-4911-B57E-ED61BCF33B48}">
      <dgm:prSet/>
      <dgm:spPr/>
      <dgm:t>
        <a:bodyPr/>
        <a:lstStyle/>
        <a:p>
          <a:endParaRPr lang="zh-TW" altLang="en-US"/>
        </a:p>
      </dgm:t>
    </dgm:pt>
    <dgm:pt modelId="{0602BDEC-7AF3-4FBA-9EF5-367FFC6D34AF}">
      <dgm:prSet phldrT="[文字]"/>
      <dgm:spPr/>
      <dgm:t>
        <a:bodyPr/>
        <a:lstStyle/>
        <a:p>
          <a:r>
            <a:rPr lang="zh-TW" altLang="en-US" dirty="0"/>
            <a:t>多快再犯</a:t>
          </a:r>
        </a:p>
      </dgm:t>
    </dgm:pt>
    <dgm:pt modelId="{2DB47AD1-2C1B-4560-B511-A8C5EE3889BE}" type="parTrans" cxnId="{90D5DCF4-B0EF-4A45-B8A7-05B740CD1ED2}">
      <dgm:prSet/>
      <dgm:spPr/>
      <dgm:t>
        <a:bodyPr/>
        <a:lstStyle/>
        <a:p>
          <a:endParaRPr lang="zh-TW" altLang="en-US"/>
        </a:p>
      </dgm:t>
    </dgm:pt>
    <dgm:pt modelId="{A1D97B58-F842-46DA-A887-03496622946A}" type="sibTrans" cxnId="{90D5DCF4-B0EF-4A45-B8A7-05B740CD1ED2}">
      <dgm:prSet/>
      <dgm:spPr/>
      <dgm:t>
        <a:bodyPr/>
        <a:lstStyle/>
        <a:p>
          <a:endParaRPr lang="zh-TW" altLang="en-US"/>
        </a:p>
      </dgm:t>
    </dgm:pt>
    <dgm:pt modelId="{76FDF0E6-5644-4752-BF95-210E8E303AC0}">
      <dgm:prSet phldrT="[文字]"/>
      <dgm:spPr>
        <a:solidFill>
          <a:srgbClr val="F5960B"/>
        </a:solidFill>
      </dgm:spPr>
      <dgm:t>
        <a:bodyPr/>
        <a:lstStyle/>
        <a:p>
          <a:r>
            <a:rPr lang="zh-TW" altLang="en-US" dirty="0"/>
            <a:t>再犯類型</a:t>
          </a:r>
        </a:p>
      </dgm:t>
    </dgm:pt>
    <dgm:pt modelId="{6A3CAF47-2538-46A0-8EFC-D32FF3DEA25F}" type="parTrans" cxnId="{0B2BA87B-3F81-4196-A845-D5840AD009E1}">
      <dgm:prSet/>
      <dgm:spPr/>
      <dgm:t>
        <a:bodyPr/>
        <a:lstStyle/>
        <a:p>
          <a:endParaRPr lang="zh-TW" altLang="en-US"/>
        </a:p>
      </dgm:t>
    </dgm:pt>
    <dgm:pt modelId="{77C46490-E3DA-4216-ADB7-BDF8623A1592}" type="sibTrans" cxnId="{0B2BA87B-3F81-4196-A845-D5840AD009E1}">
      <dgm:prSet/>
      <dgm:spPr/>
      <dgm:t>
        <a:bodyPr/>
        <a:lstStyle/>
        <a:p>
          <a:endParaRPr lang="zh-TW" altLang="en-US"/>
        </a:p>
      </dgm:t>
    </dgm:pt>
    <dgm:pt modelId="{DBED74B9-7438-40E1-A736-B6122AA0CA55}">
      <dgm:prSet phldrT="[文字]"/>
      <dgm:spPr>
        <a:solidFill>
          <a:srgbClr val="FFCE33"/>
        </a:solidFill>
      </dgm:spPr>
      <dgm:t>
        <a:bodyPr/>
        <a:lstStyle/>
        <a:p>
          <a:r>
            <a:rPr lang="zh-TW" altLang="en-US" dirty="0"/>
            <a:t>不同毒品樣態的再犯狀況</a:t>
          </a:r>
        </a:p>
      </dgm:t>
    </dgm:pt>
    <dgm:pt modelId="{CAC9C0A5-F64E-445E-ACEE-CAAFCE448C87}" type="parTrans" cxnId="{A1865B9F-ACD9-449E-8161-EBA8C8C4DAC3}">
      <dgm:prSet/>
      <dgm:spPr/>
      <dgm:t>
        <a:bodyPr/>
        <a:lstStyle/>
        <a:p>
          <a:endParaRPr lang="zh-TW" altLang="en-US"/>
        </a:p>
      </dgm:t>
    </dgm:pt>
    <dgm:pt modelId="{BB8F28B9-BCD4-4C2F-AEE1-DB07E0FBC372}" type="sibTrans" cxnId="{A1865B9F-ACD9-449E-8161-EBA8C8C4DAC3}">
      <dgm:prSet/>
      <dgm:spPr/>
      <dgm:t>
        <a:bodyPr/>
        <a:lstStyle/>
        <a:p>
          <a:endParaRPr lang="zh-TW" altLang="en-US"/>
        </a:p>
      </dgm:t>
    </dgm:pt>
    <dgm:pt modelId="{07037573-CE2D-477F-B086-138B5F08CF91}">
      <dgm:prSet phldrT="[文字]"/>
      <dgm:spPr/>
      <dgm:t>
        <a:bodyPr/>
        <a:lstStyle/>
        <a:p>
          <a:r>
            <a:rPr lang="zh-TW" altLang="en-US" dirty="0"/>
            <a:t>治療後能存活多久</a:t>
          </a:r>
        </a:p>
      </dgm:t>
    </dgm:pt>
    <dgm:pt modelId="{7B745127-620E-476D-97C9-FDA03F48F036}" type="parTrans" cxnId="{9F3A97FE-FA30-4942-A434-5769C65DE802}">
      <dgm:prSet/>
      <dgm:spPr/>
      <dgm:t>
        <a:bodyPr/>
        <a:lstStyle/>
        <a:p>
          <a:endParaRPr lang="zh-TW" altLang="en-US"/>
        </a:p>
      </dgm:t>
    </dgm:pt>
    <dgm:pt modelId="{60C196B6-7680-4C09-81B6-2F63A70DD778}" type="sibTrans" cxnId="{9F3A97FE-FA30-4942-A434-5769C65DE802}">
      <dgm:prSet/>
      <dgm:spPr/>
      <dgm:t>
        <a:bodyPr/>
        <a:lstStyle/>
        <a:p>
          <a:endParaRPr lang="zh-TW" altLang="en-US"/>
        </a:p>
      </dgm:t>
    </dgm:pt>
    <dgm:pt modelId="{F02955B5-80C2-47C3-9D49-7B4C29947238}">
      <dgm:prSet phldrT="[文字]"/>
      <dgm:spPr/>
      <dgm:t>
        <a:bodyPr/>
        <a:lstStyle/>
        <a:p>
          <a:r>
            <a:rPr lang="zh-TW" altLang="en-US" dirty="0"/>
            <a:t>不同處遇方案再犯率比較</a:t>
          </a:r>
        </a:p>
      </dgm:t>
    </dgm:pt>
    <dgm:pt modelId="{DC075F21-039F-4580-8D23-9A9ED2E007F9}" type="parTrans" cxnId="{A37CD13B-EE57-4FD1-B139-11F4535601DC}">
      <dgm:prSet/>
      <dgm:spPr/>
      <dgm:t>
        <a:bodyPr/>
        <a:lstStyle/>
        <a:p>
          <a:endParaRPr lang="zh-TW" altLang="en-US"/>
        </a:p>
      </dgm:t>
    </dgm:pt>
    <dgm:pt modelId="{03A4820B-DD3D-47E6-96F3-5A26252E849E}" type="sibTrans" cxnId="{A37CD13B-EE57-4FD1-B139-11F4535601DC}">
      <dgm:prSet/>
      <dgm:spPr/>
      <dgm:t>
        <a:bodyPr/>
        <a:lstStyle/>
        <a:p>
          <a:endParaRPr lang="zh-TW" altLang="en-US"/>
        </a:p>
      </dgm:t>
    </dgm:pt>
    <dgm:pt modelId="{4B1122B1-A263-462E-9EEF-B3D1F2014C00}" type="pres">
      <dgm:prSet presAssocID="{4A64FF04-452D-4233-99B0-82328610A20F}" presName="diagram" presStyleCnt="0">
        <dgm:presLayoutVars>
          <dgm:dir/>
          <dgm:resizeHandles val="exact"/>
        </dgm:presLayoutVars>
      </dgm:prSet>
      <dgm:spPr/>
    </dgm:pt>
    <dgm:pt modelId="{FABCF122-CC89-4646-8A7B-7F2F383E0E52}" type="pres">
      <dgm:prSet presAssocID="{4AF9E166-19F7-4C85-938B-CAC9870D60A2}" presName="node" presStyleLbl="node1" presStyleIdx="0" presStyleCnt="6">
        <dgm:presLayoutVars>
          <dgm:bulletEnabled val="1"/>
        </dgm:presLayoutVars>
      </dgm:prSet>
      <dgm:spPr/>
    </dgm:pt>
    <dgm:pt modelId="{08F2DFEC-0C1D-4037-BD86-A83D64DA62A0}" type="pres">
      <dgm:prSet presAssocID="{1877AF2D-E1FA-44CA-9569-780CF28D6451}" presName="sibTrans" presStyleCnt="0"/>
      <dgm:spPr/>
    </dgm:pt>
    <dgm:pt modelId="{1184C423-1D84-4FA6-8318-61F310C9417A}" type="pres">
      <dgm:prSet presAssocID="{0602BDEC-7AF3-4FBA-9EF5-367FFC6D34AF}" presName="node" presStyleLbl="node1" presStyleIdx="1" presStyleCnt="6">
        <dgm:presLayoutVars>
          <dgm:bulletEnabled val="1"/>
        </dgm:presLayoutVars>
      </dgm:prSet>
      <dgm:spPr/>
    </dgm:pt>
    <dgm:pt modelId="{A2B58715-3C2A-4A28-9140-6352C97AC190}" type="pres">
      <dgm:prSet presAssocID="{A1D97B58-F842-46DA-A887-03496622946A}" presName="sibTrans" presStyleCnt="0"/>
      <dgm:spPr/>
    </dgm:pt>
    <dgm:pt modelId="{55E52BED-4351-4511-BBF4-E734F37C2D23}" type="pres">
      <dgm:prSet presAssocID="{76FDF0E6-5644-4752-BF95-210E8E303AC0}" presName="node" presStyleLbl="node1" presStyleIdx="2" presStyleCnt="6">
        <dgm:presLayoutVars>
          <dgm:bulletEnabled val="1"/>
        </dgm:presLayoutVars>
      </dgm:prSet>
      <dgm:spPr/>
    </dgm:pt>
    <dgm:pt modelId="{EDC6A25A-1A8D-4010-9B77-17DF5363FDD7}" type="pres">
      <dgm:prSet presAssocID="{77C46490-E3DA-4216-ADB7-BDF8623A1592}" presName="sibTrans" presStyleCnt="0"/>
      <dgm:spPr/>
    </dgm:pt>
    <dgm:pt modelId="{0DBC79D8-3211-4AFD-AD1C-D4728F616766}" type="pres">
      <dgm:prSet presAssocID="{DBED74B9-7438-40E1-A736-B6122AA0CA55}" presName="node" presStyleLbl="node1" presStyleIdx="3" presStyleCnt="6">
        <dgm:presLayoutVars>
          <dgm:bulletEnabled val="1"/>
        </dgm:presLayoutVars>
      </dgm:prSet>
      <dgm:spPr/>
    </dgm:pt>
    <dgm:pt modelId="{EA7E93D9-54BC-43A9-9D4D-C050F3C8E4D8}" type="pres">
      <dgm:prSet presAssocID="{BB8F28B9-BCD4-4C2F-AEE1-DB07E0FBC372}" presName="sibTrans" presStyleCnt="0"/>
      <dgm:spPr/>
    </dgm:pt>
    <dgm:pt modelId="{017A9B0F-626C-4801-A77E-14DB26146EC2}" type="pres">
      <dgm:prSet presAssocID="{07037573-CE2D-477F-B086-138B5F08CF91}" presName="node" presStyleLbl="node1" presStyleIdx="4" presStyleCnt="6">
        <dgm:presLayoutVars>
          <dgm:bulletEnabled val="1"/>
        </dgm:presLayoutVars>
      </dgm:prSet>
      <dgm:spPr/>
    </dgm:pt>
    <dgm:pt modelId="{95CE13E0-1E5D-4385-BAD1-3601662BD78A}" type="pres">
      <dgm:prSet presAssocID="{60C196B6-7680-4C09-81B6-2F63A70DD778}" presName="sibTrans" presStyleCnt="0"/>
      <dgm:spPr/>
    </dgm:pt>
    <dgm:pt modelId="{E5EC5134-39A2-41F7-B912-32E547C051FC}" type="pres">
      <dgm:prSet presAssocID="{F02955B5-80C2-47C3-9D49-7B4C29947238}" presName="node" presStyleLbl="node1" presStyleIdx="5" presStyleCnt="6">
        <dgm:presLayoutVars>
          <dgm:bulletEnabled val="1"/>
        </dgm:presLayoutVars>
      </dgm:prSet>
      <dgm:spPr/>
    </dgm:pt>
  </dgm:ptLst>
  <dgm:cxnLst>
    <dgm:cxn modelId="{751D6A35-AE44-4C1D-BFA8-80ED91D918CA}" type="presOf" srcId="{4AF9E166-19F7-4C85-938B-CAC9870D60A2}" destId="{FABCF122-CC89-4646-8A7B-7F2F383E0E52}" srcOrd="0" destOrd="0" presId="urn:microsoft.com/office/officeart/2005/8/layout/default"/>
    <dgm:cxn modelId="{A37CD13B-EE57-4FD1-B139-11F4535601DC}" srcId="{4A64FF04-452D-4233-99B0-82328610A20F}" destId="{F02955B5-80C2-47C3-9D49-7B4C29947238}" srcOrd="5" destOrd="0" parTransId="{DC075F21-039F-4580-8D23-9A9ED2E007F9}" sibTransId="{03A4820B-DD3D-47E6-96F3-5A26252E849E}"/>
    <dgm:cxn modelId="{FD417B49-4B35-4DDD-AC0C-4FB3D3B17918}" type="presOf" srcId="{07037573-CE2D-477F-B086-138B5F08CF91}" destId="{017A9B0F-626C-4801-A77E-14DB26146EC2}" srcOrd="0" destOrd="0" presId="urn:microsoft.com/office/officeart/2005/8/layout/default"/>
    <dgm:cxn modelId="{8D7B626E-61B5-420E-85AF-876C71F17ACB}" type="presOf" srcId="{DBED74B9-7438-40E1-A736-B6122AA0CA55}" destId="{0DBC79D8-3211-4AFD-AD1C-D4728F616766}" srcOrd="0" destOrd="0" presId="urn:microsoft.com/office/officeart/2005/8/layout/default"/>
    <dgm:cxn modelId="{0B2BA87B-3F81-4196-A845-D5840AD009E1}" srcId="{4A64FF04-452D-4233-99B0-82328610A20F}" destId="{76FDF0E6-5644-4752-BF95-210E8E303AC0}" srcOrd="2" destOrd="0" parTransId="{6A3CAF47-2538-46A0-8EFC-D32FF3DEA25F}" sibTransId="{77C46490-E3DA-4216-ADB7-BDF8623A1592}"/>
    <dgm:cxn modelId="{608A8D8E-B559-4911-B57E-ED61BCF33B48}" srcId="{4A64FF04-452D-4233-99B0-82328610A20F}" destId="{4AF9E166-19F7-4C85-938B-CAC9870D60A2}" srcOrd="0" destOrd="0" parTransId="{62E93500-69CD-450E-919A-15D630467DCF}" sibTransId="{1877AF2D-E1FA-44CA-9569-780CF28D6451}"/>
    <dgm:cxn modelId="{A1865B9F-ACD9-449E-8161-EBA8C8C4DAC3}" srcId="{4A64FF04-452D-4233-99B0-82328610A20F}" destId="{DBED74B9-7438-40E1-A736-B6122AA0CA55}" srcOrd="3" destOrd="0" parTransId="{CAC9C0A5-F64E-445E-ACEE-CAAFCE448C87}" sibTransId="{BB8F28B9-BCD4-4C2F-AEE1-DB07E0FBC372}"/>
    <dgm:cxn modelId="{C7BC3CB3-4F13-41A9-AA6E-27C9DA3FFF73}" type="presOf" srcId="{F02955B5-80C2-47C3-9D49-7B4C29947238}" destId="{E5EC5134-39A2-41F7-B912-32E547C051FC}" srcOrd="0" destOrd="0" presId="urn:microsoft.com/office/officeart/2005/8/layout/default"/>
    <dgm:cxn modelId="{84D28DBE-9FF0-4306-AB88-715C42F0BB85}" type="presOf" srcId="{76FDF0E6-5644-4752-BF95-210E8E303AC0}" destId="{55E52BED-4351-4511-BBF4-E734F37C2D23}" srcOrd="0" destOrd="0" presId="urn:microsoft.com/office/officeart/2005/8/layout/default"/>
    <dgm:cxn modelId="{003828C8-0B82-42C5-A630-90EC5B9A2D96}" type="presOf" srcId="{4A64FF04-452D-4233-99B0-82328610A20F}" destId="{4B1122B1-A263-462E-9EEF-B3D1F2014C00}" srcOrd="0" destOrd="0" presId="urn:microsoft.com/office/officeart/2005/8/layout/default"/>
    <dgm:cxn modelId="{24E1E9C9-14DF-4661-8F7A-D64E9B7848D2}" type="presOf" srcId="{0602BDEC-7AF3-4FBA-9EF5-367FFC6D34AF}" destId="{1184C423-1D84-4FA6-8318-61F310C9417A}" srcOrd="0" destOrd="0" presId="urn:microsoft.com/office/officeart/2005/8/layout/default"/>
    <dgm:cxn modelId="{90D5DCF4-B0EF-4A45-B8A7-05B740CD1ED2}" srcId="{4A64FF04-452D-4233-99B0-82328610A20F}" destId="{0602BDEC-7AF3-4FBA-9EF5-367FFC6D34AF}" srcOrd="1" destOrd="0" parTransId="{2DB47AD1-2C1B-4560-B511-A8C5EE3889BE}" sibTransId="{A1D97B58-F842-46DA-A887-03496622946A}"/>
    <dgm:cxn modelId="{9F3A97FE-FA30-4942-A434-5769C65DE802}" srcId="{4A64FF04-452D-4233-99B0-82328610A20F}" destId="{07037573-CE2D-477F-B086-138B5F08CF91}" srcOrd="4" destOrd="0" parTransId="{7B745127-620E-476D-97C9-FDA03F48F036}" sibTransId="{60C196B6-7680-4C09-81B6-2F63A70DD778}"/>
    <dgm:cxn modelId="{F2E15667-64E8-4849-BEF6-19C8A6AB4CF9}" type="presParOf" srcId="{4B1122B1-A263-462E-9EEF-B3D1F2014C00}" destId="{FABCF122-CC89-4646-8A7B-7F2F383E0E52}" srcOrd="0" destOrd="0" presId="urn:microsoft.com/office/officeart/2005/8/layout/default"/>
    <dgm:cxn modelId="{1AD64E6E-F1C3-417A-904B-7225A4A579BB}" type="presParOf" srcId="{4B1122B1-A263-462E-9EEF-B3D1F2014C00}" destId="{08F2DFEC-0C1D-4037-BD86-A83D64DA62A0}" srcOrd="1" destOrd="0" presId="urn:microsoft.com/office/officeart/2005/8/layout/default"/>
    <dgm:cxn modelId="{AF08D637-0E70-4ADF-A023-F423E71E82A2}" type="presParOf" srcId="{4B1122B1-A263-462E-9EEF-B3D1F2014C00}" destId="{1184C423-1D84-4FA6-8318-61F310C9417A}" srcOrd="2" destOrd="0" presId="urn:microsoft.com/office/officeart/2005/8/layout/default"/>
    <dgm:cxn modelId="{0A31B5FF-5DB2-40C8-8556-071B6D2CC348}" type="presParOf" srcId="{4B1122B1-A263-462E-9EEF-B3D1F2014C00}" destId="{A2B58715-3C2A-4A28-9140-6352C97AC190}" srcOrd="3" destOrd="0" presId="urn:microsoft.com/office/officeart/2005/8/layout/default"/>
    <dgm:cxn modelId="{D120614C-1583-4CBA-ACCE-B6A912D2403E}" type="presParOf" srcId="{4B1122B1-A263-462E-9EEF-B3D1F2014C00}" destId="{55E52BED-4351-4511-BBF4-E734F37C2D23}" srcOrd="4" destOrd="0" presId="urn:microsoft.com/office/officeart/2005/8/layout/default"/>
    <dgm:cxn modelId="{E7CEB5B8-69DE-4868-9FA5-68B9B8E3C0ED}" type="presParOf" srcId="{4B1122B1-A263-462E-9EEF-B3D1F2014C00}" destId="{EDC6A25A-1A8D-4010-9B77-17DF5363FDD7}" srcOrd="5" destOrd="0" presId="urn:microsoft.com/office/officeart/2005/8/layout/default"/>
    <dgm:cxn modelId="{E8E11F03-56AC-46F1-AF67-C896C73D18BA}" type="presParOf" srcId="{4B1122B1-A263-462E-9EEF-B3D1F2014C00}" destId="{0DBC79D8-3211-4AFD-AD1C-D4728F616766}" srcOrd="6" destOrd="0" presId="urn:microsoft.com/office/officeart/2005/8/layout/default"/>
    <dgm:cxn modelId="{23CA74B4-26CF-4FBA-BB65-1D2C7A999FB4}" type="presParOf" srcId="{4B1122B1-A263-462E-9EEF-B3D1F2014C00}" destId="{EA7E93D9-54BC-43A9-9D4D-C050F3C8E4D8}" srcOrd="7" destOrd="0" presId="urn:microsoft.com/office/officeart/2005/8/layout/default"/>
    <dgm:cxn modelId="{0E5DAA2F-86A6-40AD-804B-28F7CA1A2509}" type="presParOf" srcId="{4B1122B1-A263-462E-9EEF-B3D1F2014C00}" destId="{017A9B0F-626C-4801-A77E-14DB26146EC2}" srcOrd="8" destOrd="0" presId="urn:microsoft.com/office/officeart/2005/8/layout/default"/>
    <dgm:cxn modelId="{5BDD455F-3E10-4EA6-BA8B-EBB35CECA779}" type="presParOf" srcId="{4B1122B1-A263-462E-9EEF-B3D1F2014C00}" destId="{95CE13E0-1E5D-4385-BAD1-3601662BD78A}" srcOrd="9" destOrd="0" presId="urn:microsoft.com/office/officeart/2005/8/layout/default"/>
    <dgm:cxn modelId="{7EF6E302-8C49-4013-AC18-914E4D316039}" type="presParOf" srcId="{4B1122B1-A263-462E-9EEF-B3D1F2014C00}" destId="{E5EC5134-39A2-41F7-B912-32E547C051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6731D0-CFC7-401F-BC61-2EA514C3BDD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8749B3-F57F-4CA7-9283-9D1BB8D86BA2}">
      <dgm:prSet phldrT="[文字]"/>
      <dgm:spPr>
        <a:solidFill>
          <a:srgbClr val="F5960B"/>
        </a:solidFill>
      </dgm:spPr>
      <dgm:t>
        <a:bodyPr/>
        <a:lstStyle/>
        <a:p>
          <a:r>
            <a:rPr lang="zh-TW" altLang="en-US" dirty="0"/>
            <a:t>對毒品犯罪進行分類</a:t>
          </a:r>
        </a:p>
      </dgm:t>
    </dgm:pt>
    <dgm:pt modelId="{E32B9E0C-150C-46E8-8259-246ED2BE4B83}" type="parTrans" cxnId="{6B681FD7-03DB-47B5-B202-0F3F22496D9B}">
      <dgm:prSet/>
      <dgm:spPr/>
      <dgm:t>
        <a:bodyPr/>
        <a:lstStyle/>
        <a:p>
          <a:endParaRPr lang="zh-TW" altLang="en-US"/>
        </a:p>
      </dgm:t>
    </dgm:pt>
    <dgm:pt modelId="{B8150EA6-04D2-4EDE-A99B-527B17E4C768}" type="sibTrans" cxnId="{6B681FD7-03DB-47B5-B202-0F3F22496D9B}">
      <dgm:prSet/>
      <dgm:spPr/>
      <dgm:t>
        <a:bodyPr/>
        <a:lstStyle/>
        <a:p>
          <a:endParaRPr lang="zh-TW" altLang="en-US"/>
        </a:p>
      </dgm:t>
    </dgm:pt>
    <dgm:pt modelId="{66CD433E-1E55-45E1-AF24-946211BCD28C}">
      <dgm:prSet phldrT="[文字]"/>
      <dgm:spPr/>
      <dgm:t>
        <a:bodyPr/>
        <a:lstStyle/>
        <a:p>
          <a:r>
            <a:rPr lang="zh-TW" altLang="en-US" dirty="0"/>
            <a:t>觀察行為長期變化</a:t>
          </a:r>
        </a:p>
      </dgm:t>
    </dgm:pt>
    <dgm:pt modelId="{A96190B5-AFEF-446A-A4BD-F82D4468A140}" type="parTrans" cxnId="{0C155D6E-5714-4259-A6FC-1D6EE7E8AE87}">
      <dgm:prSet/>
      <dgm:spPr/>
      <dgm:t>
        <a:bodyPr/>
        <a:lstStyle/>
        <a:p>
          <a:endParaRPr lang="zh-TW" altLang="en-US"/>
        </a:p>
      </dgm:t>
    </dgm:pt>
    <dgm:pt modelId="{76362716-1550-4E95-97AB-603A9A4443C0}" type="sibTrans" cxnId="{0C155D6E-5714-4259-A6FC-1D6EE7E8AE87}">
      <dgm:prSet/>
      <dgm:spPr/>
      <dgm:t>
        <a:bodyPr/>
        <a:lstStyle/>
        <a:p>
          <a:endParaRPr lang="zh-TW" altLang="en-US"/>
        </a:p>
      </dgm:t>
    </dgm:pt>
    <dgm:pt modelId="{C3474F1E-CF5F-4968-BD23-F0CE4781C552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/>
            <a:t>毒品犯罪不同類型的發展軌跡</a:t>
          </a:r>
        </a:p>
      </dgm:t>
    </dgm:pt>
    <dgm:pt modelId="{DBC268D7-F013-4083-8DBE-7EF0764469BA}" type="parTrans" cxnId="{692DB713-B7F2-43A7-976D-BF62700BBCA9}">
      <dgm:prSet/>
      <dgm:spPr/>
      <dgm:t>
        <a:bodyPr/>
        <a:lstStyle/>
        <a:p>
          <a:endParaRPr lang="zh-TW" altLang="en-US"/>
        </a:p>
      </dgm:t>
    </dgm:pt>
    <dgm:pt modelId="{F7A63E19-CE86-44C8-BB62-3A007F4776BC}" type="sibTrans" cxnId="{692DB713-B7F2-43A7-976D-BF62700BBCA9}">
      <dgm:prSet/>
      <dgm:spPr/>
      <dgm:t>
        <a:bodyPr/>
        <a:lstStyle/>
        <a:p>
          <a:endParaRPr lang="zh-TW" altLang="en-US"/>
        </a:p>
      </dgm:t>
    </dgm:pt>
    <dgm:pt modelId="{08056CFE-2A70-4AB0-9E1A-FFB93E09FCBA}">
      <dgm:prSet phldrT="[文字]"/>
      <dgm:spPr/>
      <dgm:t>
        <a:bodyPr/>
        <a:lstStyle/>
        <a:p>
          <a:r>
            <a:rPr lang="zh-TW" altLang="en-US" dirty="0"/>
            <a:t>探索政策影響是否一致</a:t>
          </a:r>
        </a:p>
      </dgm:t>
    </dgm:pt>
    <dgm:pt modelId="{C83179D5-F426-445C-A9FD-E42D473FCB7C}" type="parTrans" cxnId="{CFC5A540-3DB6-4126-AD58-81171B53DFBF}">
      <dgm:prSet/>
      <dgm:spPr/>
      <dgm:t>
        <a:bodyPr/>
        <a:lstStyle/>
        <a:p>
          <a:endParaRPr lang="zh-TW" altLang="en-US"/>
        </a:p>
      </dgm:t>
    </dgm:pt>
    <dgm:pt modelId="{74D29789-BB1C-4159-B5BF-0000FEEB59F7}" type="sibTrans" cxnId="{CFC5A540-3DB6-4126-AD58-81171B53DFBF}">
      <dgm:prSet/>
      <dgm:spPr/>
      <dgm:t>
        <a:bodyPr/>
        <a:lstStyle/>
        <a:p>
          <a:endParaRPr lang="zh-TW" altLang="en-US"/>
        </a:p>
      </dgm:t>
    </dgm:pt>
    <dgm:pt modelId="{D8F18443-BC41-4DDC-89E8-9B9EED8331A8}" type="pres">
      <dgm:prSet presAssocID="{446731D0-CFC7-401F-BC61-2EA514C3BDD8}" presName="matrix" presStyleCnt="0">
        <dgm:presLayoutVars>
          <dgm:chMax val="1"/>
          <dgm:dir/>
          <dgm:resizeHandles val="exact"/>
        </dgm:presLayoutVars>
      </dgm:prSet>
      <dgm:spPr/>
    </dgm:pt>
    <dgm:pt modelId="{C7F610EE-C5CC-477A-A314-63D51C24963F}" type="pres">
      <dgm:prSet presAssocID="{446731D0-CFC7-401F-BC61-2EA514C3BDD8}" presName="diamond" presStyleLbl="bgShp" presStyleIdx="0" presStyleCnt="1"/>
      <dgm:spPr/>
    </dgm:pt>
    <dgm:pt modelId="{DD82C2B9-E28A-49E5-B33F-FCB1B535093E}" type="pres">
      <dgm:prSet presAssocID="{446731D0-CFC7-401F-BC61-2EA514C3BDD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FE0538-08EF-40FE-8EB2-9BE5D68F3675}" type="pres">
      <dgm:prSet presAssocID="{446731D0-CFC7-401F-BC61-2EA514C3BDD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C6D3DBB-1ED7-4B48-BDA9-DAADD9AAA126}" type="pres">
      <dgm:prSet presAssocID="{446731D0-CFC7-401F-BC61-2EA514C3BDD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3A7AC5E-C58C-484F-A9BD-412F4B30591C}" type="pres">
      <dgm:prSet presAssocID="{446731D0-CFC7-401F-BC61-2EA514C3BDD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2DB713-B7F2-43A7-976D-BF62700BBCA9}" srcId="{446731D0-CFC7-401F-BC61-2EA514C3BDD8}" destId="{C3474F1E-CF5F-4968-BD23-F0CE4781C552}" srcOrd="3" destOrd="0" parTransId="{DBC268D7-F013-4083-8DBE-7EF0764469BA}" sibTransId="{F7A63E19-CE86-44C8-BB62-3A007F4776BC}"/>
    <dgm:cxn modelId="{7114461F-EC8B-4C17-B88B-713575677B76}" type="presOf" srcId="{C3474F1E-CF5F-4968-BD23-F0CE4781C552}" destId="{83A7AC5E-C58C-484F-A9BD-412F4B30591C}" srcOrd="0" destOrd="0" presId="urn:microsoft.com/office/officeart/2005/8/layout/matrix3"/>
    <dgm:cxn modelId="{CFC5A540-3DB6-4126-AD58-81171B53DFBF}" srcId="{446731D0-CFC7-401F-BC61-2EA514C3BDD8}" destId="{08056CFE-2A70-4AB0-9E1A-FFB93E09FCBA}" srcOrd="1" destOrd="0" parTransId="{C83179D5-F426-445C-A9FD-E42D473FCB7C}" sibTransId="{74D29789-BB1C-4159-B5BF-0000FEEB59F7}"/>
    <dgm:cxn modelId="{CDB95041-D2DA-4587-8FD4-C0F9E2257934}" type="presOf" srcId="{A48749B3-F57F-4CA7-9283-9D1BB8D86BA2}" destId="{DD82C2B9-E28A-49E5-B33F-FCB1B535093E}" srcOrd="0" destOrd="0" presId="urn:microsoft.com/office/officeart/2005/8/layout/matrix3"/>
    <dgm:cxn modelId="{46B95043-A764-4640-8AAE-37443A863F82}" type="presOf" srcId="{08056CFE-2A70-4AB0-9E1A-FFB93E09FCBA}" destId="{26FE0538-08EF-40FE-8EB2-9BE5D68F3675}" srcOrd="0" destOrd="0" presId="urn:microsoft.com/office/officeart/2005/8/layout/matrix3"/>
    <dgm:cxn modelId="{0C155D6E-5714-4259-A6FC-1D6EE7E8AE87}" srcId="{446731D0-CFC7-401F-BC61-2EA514C3BDD8}" destId="{66CD433E-1E55-45E1-AF24-946211BCD28C}" srcOrd="2" destOrd="0" parTransId="{A96190B5-AFEF-446A-A4BD-F82D4468A140}" sibTransId="{76362716-1550-4E95-97AB-603A9A4443C0}"/>
    <dgm:cxn modelId="{DBF5C1A1-F252-488A-A760-C08AE8EA2101}" type="presOf" srcId="{66CD433E-1E55-45E1-AF24-946211BCD28C}" destId="{FC6D3DBB-1ED7-4B48-BDA9-DAADD9AAA126}" srcOrd="0" destOrd="0" presId="urn:microsoft.com/office/officeart/2005/8/layout/matrix3"/>
    <dgm:cxn modelId="{6B681FD7-03DB-47B5-B202-0F3F22496D9B}" srcId="{446731D0-CFC7-401F-BC61-2EA514C3BDD8}" destId="{A48749B3-F57F-4CA7-9283-9D1BB8D86BA2}" srcOrd="0" destOrd="0" parTransId="{E32B9E0C-150C-46E8-8259-246ED2BE4B83}" sibTransId="{B8150EA6-04D2-4EDE-A99B-527B17E4C768}"/>
    <dgm:cxn modelId="{86D2D3FE-EAD5-40B8-BD78-5B59B2EE65D5}" type="presOf" srcId="{446731D0-CFC7-401F-BC61-2EA514C3BDD8}" destId="{D8F18443-BC41-4DDC-89E8-9B9EED8331A8}" srcOrd="0" destOrd="0" presId="urn:microsoft.com/office/officeart/2005/8/layout/matrix3"/>
    <dgm:cxn modelId="{2F30D495-8AD8-45F6-A07F-F2E296F504C4}" type="presParOf" srcId="{D8F18443-BC41-4DDC-89E8-9B9EED8331A8}" destId="{C7F610EE-C5CC-477A-A314-63D51C24963F}" srcOrd="0" destOrd="0" presId="urn:microsoft.com/office/officeart/2005/8/layout/matrix3"/>
    <dgm:cxn modelId="{1AD8701B-0BB9-49D3-9951-C12DD768EE28}" type="presParOf" srcId="{D8F18443-BC41-4DDC-89E8-9B9EED8331A8}" destId="{DD82C2B9-E28A-49E5-B33F-FCB1B535093E}" srcOrd="1" destOrd="0" presId="urn:microsoft.com/office/officeart/2005/8/layout/matrix3"/>
    <dgm:cxn modelId="{BF4FF6DE-732A-4827-A76C-FD122DC300BA}" type="presParOf" srcId="{D8F18443-BC41-4DDC-89E8-9B9EED8331A8}" destId="{26FE0538-08EF-40FE-8EB2-9BE5D68F3675}" srcOrd="2" destOrd="0" presId="urn:microsoft.com/office/officeart/2005/8/layout/matrix3"/>
    <dgm:cxn modelId="{47E0474D-74FD-473B-8B43-8AB3EE31940C}" type="presParOf" srcId="{D8F18443-BC41-4DDC-89E8-9B9EED8331A8}" destId="{FC6D3DBB-1ED7-4B48-BDA9-DAADD9AAA126}" srcOrd="3" destOrd="0" presId="urn:microsoft.com/office/officeart/2005/8/layout/matrix3"/>
    <dgm:cxn modelId="{B7AD8B28-E854-42D1-B6E1-D40C2A932B0E}" type="presParOf" srcId="{D8F18443-BC41-4DDC-89E8-9B9EED8331A8}" destId="{83A7AC5E-C58C-484F-A9BD-412F4B30591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693272-8BF1-4DBC-8187-02C092CDF435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D3C6AA9-EE6C-4818-97CC-6380B28C1EDE}">
      <dgm:prSet phldrT="[文字]" custT="1"/>
      <dgm:spPr/>
      <dgm:t>
        <a:bodyPr/>
        <a:lstStyle/>
        <a:p>
          <a:pPr algn="ctr"/>
          <a:endParaRPr lang="en-US" altLang="zh-TW" sz="1600" b="1" noProof="1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algn="ctr"/>
          <a:r>
            <a:rPr lang="zh-TW" altLang="en-US" sz="1600" b="1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追蹤五年再犯率</a:t>
          </a:r>
          <a:r>
            <a:rPr lang="en-US" altLang="zh-TW" sz="1600" b="1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: </a:t>
          </a:r>
          <a:br>
            <a:rPr lang="en-US" altLang="zh-TW" sz="1600" b="1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lang="zh-TW" altLang="en-US" sz="1600" b="1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相較其他處遇方法</a:t>
          </a:r>
          <a:endParaRPr lang="en-US" altLang="zh-TW" sz="1600" b="1" noProof="1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algn="ctr"/>
          <a:r>
            <a:rPr lang="zh-TW" altLang="en-US" sz="1600" b="1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“緩護療最有效”</a:t>
          </a:r>
          <a:br>
            <a:rPr lang="en-US" altLang="zh-TW" sz="1600" b="1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lang="zh-TW" altLang="en-US" sz="1200" b="1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較為溫和且可幫助毒品施用者維持社區連結性</a:t>
          </a:r>
          <a:endParaRPr lang="zh-TW" altLang="en-US" sz="1200" b="1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B073954-9243-4C15-BED9-69E473EB4233}" type="parTrans" cxnId="{BF7527E9-A5CC-42EC-B3DA-526651E91CDE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30E8B6E-A258-40E5-A4B8-71AF23D4E51B}" type="sibTrans" cxnId="{BF7527E9-A5CC-42EC-B3DA-526651E91CDE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C2569BF-2A9D-402B-86BC-1DC5108A0D13}">
      <dgm:prSet phldrT="[文字]" custT="1"/>
      <dgm:spPr/>
      <dgm:t>
        <a:bodyPr/>
        <a:lstStyle/>
        <a:p>
          <a:pPr algn="ctr"/>
          <a:r>
            <a:rPr lang="zh-TW" altLang="en-US" sz="2000" b="1" kern="1200" spc="300" noProof="1">
              <a:ln w="12700" cmpd="sng">
                <a:prstDash val="solid"/>
              </a:ln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分層分流的重要</a:t>
          </a:r>
          <a:endParaRPr lang="en-US" altLang="zh-TW" sz="2000" b="1" kern="1200" spc="300" noProof="1">
            <a:ln w="12700" cmpd="sng">
              <a:prstDash val="solid"/>
            </a:ln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  <a:p>
          <a:pPr algn="ctr"/>
          <a:r>
            <a:rPr lang="zh-TW" altLang="en-US" sz="16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單純之毒品施用者，再犯率最低！</a:t>
          </a:r>
          <a:endParaRPr lang="zh-TW" altLang="en-US" sz="1600" b="1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E5FE2E7-B0CA-4C5A-BAEF-3E7A760363E7}" type="parTrans" cxnId="{34F48C13-73A3-4B03-B9A8-FA732AC2151B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ECE71AF-8A87-4A3C-AC85-EA0ECD7F4B2B}" type="sibTrans" cxnId="{34F48C13-73A3-4B03-B9A8-FA732AC2151B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F71076B-9754-4D99-9683-FA015448E78D}">
      <dgm:prSet phldrT="[文字]" custT="1"/>
      <dgm:spPr/>
      <dgm:t>
        <a:bodyPr/>
        <a:lstStyle/>
        <a:p>
          <a:pPr algn="ctr"/>
          <a:r>
            <a:rPr lang="zh-TW" altLang="en-US" sz="2000" b="1" kern="1200" spc="300" noProof="1">
              <a:ln w="12700" cmpd="sng">
                <a:prstDash val="solid"/>
              </a:ln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再犯防止的關鍵</a:t>
          </a:r>
          <a:endParaRPr lang="en-US" altLang="zh-TW" sz="2000" b="1" kern="1200" spc="300" noProof="1">
            <a:ln w="12700" cmpd="sng">
              <a:prstDash val="solid"/>
            </a:ln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  <a:p>
          <a:pPr algn="ctr"/>
          <a:r>
            <a:rPr lang="zh-TW" altLang="en-US" sz="14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混用毒品者和異質性犯罪者的再犯風險是純一級毒品施用者約</a:t>
          </a:r>
          <a:r>
            <a:rPr lang="en-US" altLang="zh-TW" sz="14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2</a:t>
          </a:r>
          <a:r>
            <a:rPr lang="zh-TW" altLang="en-US" sz="14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倍</a:t>
          </a:r>
          <a:endParaRPr lang="zh-TW" altLang="en-US" sz="1400" b="1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E133E7D-5846-4A28-89D6-7DCC32633D05}" type="parTrans" cxnId="{7E02EB32-CC66-4FA6-B2C7-E215BEC7BF24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A38F99B-52F2-41FF-86B0-E26B07201C6A}" type="sibTrans" cxnId="{7E02EB32-CC66-4FA6-B2C7-E215BEC7BF24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9910950-7EA2-40E0-9C06-272B8C8362BE}">
      <dgm:prSet phldrT="[文字]" custT="1"/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zh-TW" altLang="en-US" sz="2000" b="1" kern="1200" spc="300" dirty="0">
              <a:ln w="12700" cmpd="sng">
                <a:prstDash val="solid"/>
              </a:ln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多元處遇與分流</a:t>
          </a:r>
          <a:endParaRPr lang="en-US" altLang="zh-TW" sz="2000" b="1" kern="1200" spc="300" dirty="0">
            <a:ln w="12700" cmpd="sng">
              <a:prstDash val="solid"/>
            </a:ln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  <a:p>
          <a:pPr algn="ctr"/>
          <a:r>
            <a:rPr lang="zh-TW" altLang="en-US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藥物治療計劃基於風險和需求，應當重視多元處遇與分流處遇政策</a:t>
          </a:r>
        </a:p>
      </dgm:t>
    </dgm:pt>
    <dgm:pt modelId="{0065C1CB-65D9-4999-971E-27C8D40C47FB}" type="parTrans" cxnId="{D9634C11-9555-41B8-B10F-89580647BCE6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2367D69-E78D-4D66-863A-B1D1829117CF}" type="sibTrans" cxnId="{D9634C11-9555-41B8-B10F-89580647BCE6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34A93FD-B41D-4145-928D-C8CD8022DC16}">
      <dgm:prSet phldrT="[文字]" custT="1"/>
      <dgm:spPr/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zh-TW" altLang="en-US" sz="2000" b="1" kern="1200" dirty="0">
              <a:ln w="12700" cmpd="sng">
                <a:noFill/>
                <a:prstDash val="solid"/>
              </a:ln>
              <a:gradFill>
                <a:gsLst>
                  <a:gs pos="2000">
                    <a:schemeClr val="accent2">
                      <a:lumMod val="60000"/>
                      <a:lumOff val="40000"/>
                    </a:schemeClr>
                  </a:gs>
                  <a:gs pos="43000">
                    <a:schemeClr val="accent2">
                      <a:lumMod val="50000"/>
                    </a:schemeClr>
                  </a:gs>
                  <a:gs pos="87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新世代反毒策略行動綱領</a:t>
          </a:r>
          <a:r>
            <a:rPr lang="en-US" altLang="zh-TW" sz="2000" b="1" kern="1200" dirty="0">
              <a:ln w="12700" cmpd="sng">
                <a:noFill/>
                <a:prstDash val="solid"/>
              </a:ln>
              <a:gradFill>
                <a:gsLst>
                  <a:gs pos="2000">
                    <a:schemeClr val="accent2">
                      <a:lumMod val="60000"/>
                      <a:lumOff val="40000"/>
                    </a:schemeClr>
                  </a:gs>
                  <a:gs pos="43000">
                    <a:schemeClr val="accent2">
                      <a:lumMod val="50000"/>
                    </a:schemeClr>
                  </a:gs>
                  <a:gs pos="87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2.0</a:t>
          </a:r>
          <a:endParaRPr lang="zh-TW" altLang="en-US" sz="2000" b="1" kern="1200" dirty="0">
            <a:ln w="12700" cmpd="sng">
              <a:noFill/>
              <a:prstDash val="solid"/>
            </a:ln>
            <a:gradFill>
              <a:gsLst>
                <a:gs pos="2000">
                  <a:schemeClr val="accent2">
                    <a:lumMod val="60000"/>
                    <a:lumOff val="40000"/>
                  </a:schemeClr>
                </a:gs>
                <a:gs pos="43000">
                  <a:schemeClr val="accent2">
                    <a:lumMod val="50000"/>
                  </a:schemeClr>
                </a:gs>
                <a:gs pos="87000">
                  <a:schemeClr val="accent2">
                    <a:lumMod val="75000"/>
                  </a:schemeClr>
                </a:gs>
              </a:gsLst>
              <a:lin ang="5400000"/>
            </a:gradFill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</dgm:t>
    </dgm:pt>
    <dgm:pt modelId="{82057D06-4065-4C57-84A8-E012AA9A3F83}" type="parTrans" cxnId="{F0058079-076F-49FE-9661-4D30FE14D134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A6ED137-8C18-4CCC-B12A-7A44DBC84F37}" type="sibTrans" cxnId="{F0058079-076F-49FE-9661-4D30FE14D134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28709E3-F8AC-4C71-A314-5E5AA31E7366}">
      <dgm:prSet/>
      <dgm:spPr/>
      <dgm:t>
        <a:bodyPr/>
        <a:lstStyle/>
        <a:p>
          <a:pPr algn="ctr"/>
          <a:endParaRPr lang="zh-TW" altLang="en-US" sz="2000" b="1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6F211E2-87DA-451F-B585-A179C52A598D}" type="parTrans" cxnId="{6DBE30DC-2D42-41C1-8E90-F098EBB6FB82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9CCFA98-210F-43B2-85B9-75713A93A4A0}" type="sibTrans" cxnId="{6DBE30DC-2D42-41C1-8E90-F098EBB6FB82}">
      <dgm:prSet/>
      <dgm:spPr/>
      <dgm:t>
        <a:bodyPr/>
        <a:lstStyle/>
        <a:p>
          <a:pPr algn="ctr"/>
          <a:endParaRPr lang="zh-TW" altLang="en-US" sz="2000" b="1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E04BADF-6610-47F9-A44C-77181E5B87B6}" type="pres">
      <dgm:prSet presAssocID="{8A693272-8BF1-4DBC-8187-02C092CDF43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8AF9B7-488E-40B1-87D1-DED474EABA3F}" type="pres">
      <dgm:prSet presAssocID="{8A693272-8BF1-4DBC-8187-02C092CDF435}" presName="matrix" presStyleCnt="0"/>
      <dgm:spPr/>
    </dgm:pt>
    <dgm:pt modelId="{F2604149-5FB3-41E1-8F61-81CDA7C7BC08}" type="pres">
      <dgm:prSet presAssocID="{8A693272-8BF1-4DBC-8187-02C092CDF435}" presName="tile1" presStyleLbl="node1" presStyleIdx="0" presStyleCnt="4"/>
      <dgm:spPr/>
    </dgm:pt>
    <dgm:pt modelId="{1DD7FF8F-6123-46F2-B9A8-D816FF1D1E65}" type="pres">
      <dgm:prSet presAssocID="{8A693272-8BF1-4DBC-8187-02C092CDF4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D631E8B-036A-4D6A-A50B-1AF747B90A5B}" type="pres">
      <dgm:prSet presAssocID="{8A693272-8BF1-4DBC-8187-02C092CDF435}" presName="tile2" presStyleLbl="node1" presStyleIdx="1" presStyleCnt="4" custLinFactNeighborY="-3000"/>
      <dgm:spPr/>
    </dgm:pt>
    <dgm:pt modelId="{B9073824-2735-41DF-BD1E-52C95E739CD5}" type="pres">
      <dgm:prSet presAssocID="{8A693272-8BF1-4DBC-8187-02C092CDF4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15B79C-4930-4521-99A3-7C0E5B1E4509}" type="pres">
      <dgm:prSet presAssocID="{8A693272-8BF1-4DBC-8187-02C092CDF435}" presName="tile3" presStyleLbl="node1" presStyleIdx="2" presStyleCnt="4"/>
      <dgm:spPr/>
    </dgm:pt>
    <dgm:pt modelId="{63BF9220-4C0A-469F-9107-D41DD64B96A0}" type="pres">
      <dgm:prSet presAssocID="{8A693272-8BF1-4DBC-8187-02C092CDF4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7FDD3D-4C71-49A8-B05A-9E06DF36E4F4}" type="pres">
      <dgm:prSet presAssocID="{8A693272-8BF1-4DBC-8187-02C092CDF435}" presName="tile4" presStyleLbl="node1" presStyleIdx="3" presStyleCnt="4"/>
      <dgm:spPr/>
    </dgm:pt>
    <dgm:pt modelId="{9C5402B1-0DF9-4D5E-8400-CC3895CD9F28}" type="pres">
      <dgm:prSet presAssocID="{8A693272-8BF1-4DBC-8187-02C092CDF4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CED1EE9-1DB2-4BE4-B172-82E2C45480EF}" type="pres">
      <dgm:prSet presAssocID="{8A693272-8BF1-4DBC-8187-02C092CDF435}" presName="centerTile" presStyleLbl="fgShp" presStyleIdx="0" presStyleCnt="1" custScaleX="167590" custScaleY="69638" custLinFactNeighborX="-1583" custLinFactNeighborY="8745">
        <dgm:presLayoutVars>
          <dgm:chMax val="0"/>
          <dgm:chPref val="0"/>
        </dgm:presLayoutVars>
      </dgm:prSet>
      <dgm:spPr/>
    </dgm:pt>
  </dgm:ptLst>
  <dgm:cxnLst>
    <dgm:cxn modelId="{D9634C11-9555-41B8-B10F-89580647BCE6}" srcId="{634A93FD-B41D-4145-928D-C8CD8022DC16}" destId="{F9910950-7EA2-40E0-9C06-272B8C8362BE}" srcOrd="3" destOrd="0" parTransId="{0065C1CB-65D9-4999-971E-27C8D40C47FB}" sibTransId="{72367D69-E78D-4D66-863A-B1D1829117CF}"/>
    <dgm:cxn modelId="{34F48C13-73A3-4B03-B9A8-FA732AC2151B}" srcId="{634A93FD-B41D-4145-928D-C8CD8022DC16}" destId="{BC2569BF-2A9D-402B-86BC-1DC5108A0D13}" srcOrd="1" destOrd="0" parTransId="{EE5FE2E7-B0CA-4C5A-BAEF-3E7A760363E7}" sibTransId="{FECE71AF-8A87-4A3C-AC85-EA0ECD7F4B2B}"/>
    <dgm:cxn modelId="{3247641E-56FC-4CFD-880E-B4488AB6D6A2}" type="presOf" srcId="{BC2569BF-2A9D-402B-86BC-1DC5108A0D13}" destId="{B9073824-2735-41DF-BD1E-52C95E739CD5}" srcOrd="1" destOrd="0" presId="urn:microsoft.com/office/officeart/2005/8/layout/matrix1"/>
    <dgm:cxn modelId="{7E02EB32-CC66-4FA6-B2C7-E215BEC7BF24}" srcId="{634A93FD-B41D-4145-928D-C8CD8022DC16}" destId="{6F71076B-9754-4D99-9683-FA015448E78D}" srcOrd="2" destOrd="0" parTransId="{CE133E7D-5846-4A28-89D6-7DCC32633D05}" sibTransId="{1A38F99B-52F2-41FF-86B0-E26B07201C6A}"/>
    <dgm:cxn modelId="{83F32B68-027C-422B-B60A-FA7648056DE6}" type="presOf" srcId="{BC2569BF-2A9D-402B-86BC-1DC5108A0D13}" destId="{BD631E8B-036A-4D6A-A50B-1AF747B90A5B}" srcOrd="0" destOrd="0" presId="urn:microsoft.com/office/officeart/2005/8/layout/matrix1"/>
    <dgm:cxn modelId="{13ED0355-DC60-40BE-BCC1-E8E1362997C6}" type="presOf" srcId="{8A693272-8BF1-4DBC-8187-02C092CDF435}" destId="{CE04BADF-6610-47F9-A44C-77181E5B87B6}" srcOrd="0" destOrd="0" presId="urn:microsoft.com/office/officeart/2005/8/layout/matrix1"/>
    <dgm:cxn modelId="{F0058079-076F-49FE-9661-4D30FE14D134}" srcId="{8A693272-8BF1-4DBC-8187-02C092CDF435}" destId="{634A93FD-B41D-4145-928D-C8CD8022DC16}" srcOrd="0" destOrd="0" parTransId="{82057D06-4065-4C57-84A8-E012AA9A3F83}" sibTransId="{4A6ED137-8C18-4CCC-B12A-7A44DBC84F37}"/>
    <dgm:cxn modelId="{6E4A3D87-7118-4773-AFA5-0EFD88200A37}" type="presOf" srcId="{F9910950-7EA2-40E0-9C06-272B8C8362BE}" destId="{9C5402B1-0DF9-4D5E-8400-CC3895CD9F28}" srcOrd="1" destOrd="0" presId="urn:microsoft.com/office/officeart/2005/8/layout/matrix1"/>
    <dgm:cxn modelId="{57756BBF-9971-4C04-B154-F9C2593EBE35}" type="presOf" srcId="{ED3C6AA9-EE6C-4818-97CC-6380B28C1EDE}" destId="{1DD7FF8F-6123-46F2-B9A8-D816FF1D1E65}" srcOrd="1" destOrd="0" presId="urn:microsoft.com/office/officeart/2005/8/layout/matrix1"/>
    <dgm:cxn modelId="{CFEA2CC7-8558-4DDF-AEF1-EB0D380FD20D}" type="presOf" srcId="{F9910950-7EA2-40E0-9C06-272B8C8362BE}" destId="{327FDD3D-4C71-49A8-B05A-9E06DF36E4F4}" srcOrd="0" destOrd="0" presId="urn:microsoft.com/office/officeart/2005/8/layout/matrix1"/>
    <dgm:cxn modelId="{BE7FDDCF-4173-46D5-89A0-11200E275791}" type="presOf" srcId="{6F71076B-9754-4D99-9683-FA015448E78D}" destId="{2115B79C-4930-4521-99A3-7C0E5B1E4509}" srcOrd="0" destOrd="0" presId="urn:microsoft.com/office/officeart/2005/8/layout/matrix1"/>
    <dgm:cxn modelId="{F98668DA-9BE7-491C-9B71-58E590BC62F1}" type="presOf" srcId="{6F71076B-9754-4D99-9683-FA015448E78D}" destId="{63BF9220-4C0A-469F-9107-D41DD64B96A0}" srcOrd="1" destOrd="0" presId="urn:microsoft.com/office/officeart/2005/8/layout/matrix1"/>
    <dgm:cxn modelId="{6DBE30DC-2D42-41C1-8E90-F098EBB6FB82}" srcId="{634A93FD-B41D-4145-928D-C8CD8022DC16}" destId="{D28709E3-F8AC-4C71-A314-5E5AA31E7366}" srcOrd="4" destOrd="0" parTransId="{56F211E2-87DA-451F-B585-A179C52A598D}" sibTransId="{B9CCFA98-210F-43B2-85B9-75713A93A4A0}"/>
    <dgm:cxn modelId="{BF7527E9-A5CC-42EC-B3DA-526651E91CDE}" srcId="{634A93FD-B41D-4145-928D-C8CD8022DC16}" destId="{ED3C6AA9-EE6C-4818-97CC-6380B28C1EDE}" srcOrd="0" destOrd="0" parTransId="{8B073954-9243-4C15-BED9-69E473EB4233}" sibTransId="{330E8B6E-A258-40E5-A4B8-71AF23D4E51B}"/>
    <dgm:cxn modelId="{1793B1EA-A8C4-42E4-9F34-5C4F4000D737}" type="presOf" srcId="{634A93FD-B41D-4145-928D-C8CD8022DC16}" destId="{BCED1EE9-1DB2-4BE4-B172-82E2C45480EF}" srcOrd="0" destOrd="0" presId="urn:microsoft.com/office/officeart/2005/8/layout/matrix1"/>
    <dgm:cxn modelId="{A79BFBEC-08E0-4869-9412-1754D47BE943}" type="presOf" srcId="{ED3C6AA9-EE6C-4818-97CC-6380B28C1EDE}" destId="{F2604149-5FB3-41E1-8F61-81CDA7C7BC08}" srcOrd="0" destOrd="0" presId="urn:microsoft.com/office/officeart/2005/8/layout/matrix1"/>
    <dgm:cxn modelId="{BF518FDE-E4C2-4D59-A6CD-E7098ABEFA02}" type="presParOf" srcId="{CE04BADF-6610-47F9-A44C-77181E5B87B6}" destId="{2D8AF9B7-488E-40B1-87D1-DED474EABA3F}" srcOrd="0" destOrd="0" presId="urn:microsoft.com/office/officeart/2005/8/layout/matrix1"/>
    <dgm:cxn modelId="{88136DF3-FCF1-46DF-8C69-AB0B5A84ED49}" type="presParOf" srcId="{2D8AF9B7-488E-40B1-87D1-DED474EABA3F}" destId="{F2604149-5FB3-41E1-8F61-81CDA7C7BC08}" srcOrd="0" destOrd="0" presId="urn:microsoft.com/office/officeart/2005/8/layout/matrix1"/>
    <dgm:cxn modelId="{9604DF4A-B45B-4942-85A2-EAEA1FF3A6F8}" type="presParOf" srcId="{2D8AF9B7-488E-40B1-87D1-DED474EABA3F}" destId="{1DD7FF8F-6123-46F2-B9A8-D816FF1D1E65}" srcOrd="1" destOrd="0" presId="urn:microsoft.com/office/officeart/2005/8/layout/matrix1"/>
    <dgm:cxn modelId="{29993B8B-29F1-4C7C-BADC-691D9B7DBD73}" type="presParOf" srcId="{2D8AF9B7-488E-40B1-87D1-DED474EABA3F}" destId="{BD631E8B-036A-4D6A-A50B-1AF747B90A5B}" srcOrd="2" destOrd="0" presId="urn:microsoft.com/office/officeart/2005/8/layout/matrix1"/>
    <dgm:cxn modelId="{39533F65-B7B8-4795-885C-C861F98A4A81}" type="presParOf" srcId="{2D8AF9B7-488E-40B1-87D1-DED474EABA3F}" destId="{B9073824-2735-41DF-BD1E-52C95E739CD5}" srcOrd="3" destOrd="0" presId="urn:microsoft.com/office/officeart/2005/8/layout/matrix1"/>
    <dgm:cxn modelId="{0937F377-F080-47BF-8708-8DAED16FA715}" type="presParOf" srcId="{2D8AF9B7-488E-40B1-87D1-DED474EABA3F}" destId="{2115B79C-4930-4521-99A3-7C0E5B1E4509}" srcOrd="4" destOrd="0" presId="urn:microsoft.com/office/officeart/2005/8/layout/matrix1"/>
    <dgm:cxn modelId="{19D535B5-3A09-4E54-8937-6A4B5BF7A8E3}" type="presParOf" srcId="{2D8AF9B7-488E-40B1-87D1-DED474EABA3F}" destId="{63BF9220-4C0A-469F-9107-D41DD64B96A0}" srcOrd="5" destOrd="0" presId="urn:microsoft.com/office/officeart/2005/8/layout/matrix1"/>
    <dgm:cxn modelId="{FD1384D2-FA2E-4A5B-B747-96D0AEDC9989}" type="presParOf" srcId="{2D8AF9B7-488E-40B1-87D1-DED474EABA3F}" destId="{327FDD3D-4C71-49A8-B05A-9E06DF36E4F4}" srcOrd="6" destOrd="0" presId="urn:microsoft.com/office/officeart/2005/8/layout/matrix1"/>
    <dgm:cxn modelId="{9537E1AC-8D19-48BD-857C-655A87F04932}" type="presParOf" srcId="{2D8AF9B7-488E-40B1-87D1-DED474EABA3F}" destId="{9C5402B1-0DF9-4D5E-8400-CC3895CD9F28}" srcOrd="7" destOrd="0" presId="urn:microsoft.com/office/officeart/2005/8/layout/matrix1"/>
    <dgm:cxn modelId="{B35831C7-BE57-4F2E-BBCF-DF5DD44FFAA0}" type="presParOf" srcId="{CE04BADF-6610-47F9-A44C-77181E5B87B6}" destId="{BCED1EE9-1DB2-4BE4-B172-82E2C45480E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5882E-96A7-4A96-A8F1-D3A6DFB67A09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38AFAD43-6791-4622-994F-E3C59ABCB66A}">
      <dgm:prSet phldrT="[文字]" custT="1"/>
      <dgm:spPr>
        <a:xfrm rot="10800000">
          <a:off x="345043" y="2931794"/>
          <a:ext cx="3378547" cy="3583305"/>
        </a:xfrm>
        <a:prstGeom prst="round2SameRect">
          <a:avLst>
            <a:gd name="adj1" fmla="val 10500"/>
            <a:gd name="adj2" fmla="val 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．戒癮治療＞強制、機構處遇</a:t>
          </a:r>
          <a:endParaRPr lang="en-US" altLang="zh-TW" sz="20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sz="20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．單純施用者＞混用者＝異質性犯罪</a:t>
          </a:r>
          <a:endParaRPr lang="en-US" altLang="zh-TW" sz="20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sz="20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．分流的重要性</a:t>
          </a:r>
          <a:endParaRPr lang="en-US" altLang="zh-TW" sz="20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sz="20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．維持社區聯繫、社會功能的重要</a:t>
          </a:r>
          <a:endParaRPr lang="en-US" altLang="zh-TW" sz="20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5A982A16-702F-4A1C-B5A8-D7107D6135A6}" type="parTrans" cxnId="{3BDE047C-20A6-4532-AEED-51EA7DD7CF5E}">
      <dgm:prSet/>
      <dgm:spPr/>
      <dgm:t>
        <a:bodyPr/>
        <a:lstStyle/>
        <a:p>
          <a:endParaRPr lang="zh-TW" altLang="en-US"/>
        </a:p>
      </dgm:t>
    </dgm:pt>
    <dgm:pt modelId="{96D23EED-1D0E-48A2-B882-ABC807F22DBF}" type="sibTrans" cxnId="{3BDE047C-20A6-4532-AEED-51EA7DD7CF5E}">
      <dgm:prSet/>
      <dgm:spPr/>
      <dgm:t>
        <a:bodyPr/>
        <a:lstStyle/>
        <a:p>
          <a:endParaRPr lang="zh-TW" altLang="en-US"/>
        </a:p>
      </dgm:t>
    </dgm:pt>
    <dgm:pt modelId="{AF96AFB7-A9D4-4044-9857-74B8EA469DB1}">
      <dgm:prSet phldrT="[文字]"/>
      <dgm:spPr>
        <a:xfrm rot="10800000">
          <a:off x="4061444" y="2931794"/>
          <a:ext cx="3378547" cy="3583305"/>
        </a:xfrm>
        <a:prstGeom prst="round2SameRect">
          <a:avLst>
            <a:gd name="adj1" fmla="val 10500"/>
            <a:gd name="adj2" fmla="val 0"/>
          </a:avLst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．再犯軌跡不再模糊</a:t>
          </a:r>
          <a:endParaRPr lang="en-US" altLang="zh-TW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．雷霆手段介入飆升型、採用長效、慢性疾病治療方案對待持續犯</a:t>
          </a:r>
          <a:endParaRPr lang="en-US" altLang="zh-TW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．大部分毒品犯罪呈現自然減退趨勢，應幫助這個族群康復得更快，減少傷害、降低影響</a:t>
          </a:r>
        </a:p>
      </dgm:t>
    </dgm:pt>
    <dgm:pt modelId="{F3345634-B758-4507-B5D9-32CDC81D37A2}" type="parTrans" cxnId="{0283AF2D-3587-4D6C-9164-439954D8A409}">
      <dgm:prSet/>
      <dgm:spPr/>
      <dgm:t>
        <a:bodyPr/>
        <a:lstStyle/>
        <a:p>
          <a:endParaRPr lang="zh-TW" altLang="en-US"/>
        </a:p>
      </dgm:t>
    </dgm:pt>
    <dgm:pt modelId="{23C9DE70-2E2A-4F2C-85AB-B464C18DB061}" type="sibTrans" cxnId="{0283AF2D-3587-4D6C-9164-439954D8A409}">
      <dgm:prSet/>
      <dgm:spPr/>
      <dgm:t>
        <a:bodyPr/>
        <a:lstStyle/>
        <a:p>
          <a:endParaRPr lang="zh-TW" altLang="en-US"/>
        </a:p>
      </dgm:t>
    </dgm:pt>
    <dgm:pt modelId="{6A4277E7-A893-45D1-B098-86C72D7C5CA9}">
      <dgm:prSet phldrT="[文字]"/>
      <dgm:spPr>
        <a:xfrm rot="10800000">
          <a:off x="7777846" y="2931794"/>
          <a:ext cx="3378547" cy="3583305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．「貫穿式保護」、「多元處遇」、「預防再犯」政策方向應強化科學實證支持</a:t>
          </a:r>
          <a:endParaRPr lang="en-US" altLang="zh-TW" b="1" dirty="0">
            <a:solidFill>
              <a:schemeClr val="tx1"/>
            </a:solidFill>
            <a:effectLst/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b="1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．科學實證為司法後盾</a:t>
          </a:r>
          <a:endParaRPr lang="en-US" altLang="zh-TW" b="1" dirty="0">
            <a:solidFill>
              <a:schemeClr val="tx1"/>
            </a:solidFill>
            <a:effectLst/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b="1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</a:t>
          </a:r>
          <a:r>
            <a:rPr lang="en-US" altLang="zh-TW" b="1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AI</a:t>
          </a:r>
          <a:r>
            <a:rPr lang="zh-TW" altLang="en-US" b="1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成為司法最佳助手</a:t>
          </a:r>
          <a:endParaRPr lang="en-US" altLang="zh-TW" b="1" dirty="0">
            <a:solidFill>
              <a:schemeClr val="tx1"/>
            </a:solidFill>
            <a:effectLst/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r>
            <a:rPr lang="zh-TW" altLang="en-US" b="1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．數據為促進政府掌握再犯防止的關鍵</a:t>
          </a:r>
        </a:p>
      </dgm:t>
    </dgm:pt>
    <dgm:pt modelId="{49C2634F-7242-4779-BF90-B5E7A7B5C79E}" type="parTrans" cxnId="{21B8209D-B658-4A6E-BFA5-1053AB901BF1}">
      <dgm:prSet/>
      <dgm:spPr/>
      <dgm:t>
        <a:bodyPr/>
        <a:lstStyle/>
        <a:p>
          <a:endParaRPr lang="zh-TW" altLang="en-US"/>
        </a:p>
      </dgm:t>
    </dgm:pt>
    <dgm:pt modelId="{FB6AA35C-E230-47C4-A7CF-FF901665F3BD}" type="sibTrans" cxnId="{21B8209D-B658-4A6E-BFA5-1053AB901BF1}">
      <dgm:prSet/>
      <dgm:spPr/>
      <dgm:t>
        <a:bodyPr/>
        <a:lstStyle/>
        <a:p>
          <a:endParaRPr lang="zh-TW" altLang="en-US"/>
        </a:p>
      </dgm:t>
    </dgm:pt>
    <dgm:pt modelId="{3BAF443E-7797-460D-9337-5F3BC40348AC}" type="pres">
      <dgm:prSet presAssocID="{F415882E-96A7-4A96-A8F1-D3A6DFB67A09}" presName="Name0" presStyleCnt="0">
        <dgm:presLayoutVars>
          <dgm:dir/>
          <dgm:resizeHandles val="exact"/>
        </dgm:presLayoutVars>
      </dgm:prSet>
      <dgm:spPr/>
    </dgm:pt>
    <dgm:pt modelId="{9A4CBEE6-494B-4645-A4A6-A94D8CC1535A}" type="pres">
      <dgm:prSet presAssocID="{F415882E-96A7-4A96-A8F1-D3A6DFB67A09}" presName="bkgdShp" presStyleLbl="alignAccFollowNode1" presStyleIdx="0" presStyleCnt="1"/>
      <dgm:spPr>
        <a:xfrm>
          <a:off x="0" y="0"/>
          <a:ext cx="11501437" cy="293179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BC91CBE-4DE5-4952-8A65-386A04925D95}" type="pres">
      <dgm:prSet presAssocID="{F415882E-96A7-4A96-A8F1-D3A6DFB67A09}" presName="linComp" presStyleCnt="0"/>
      <dgm:spPr/>
    </dgm:pt>
    <dgm:pt modelId="{75345536-B206-4C5B-8828-FF904CCF82E9}" type="pres">
      <dgm:prSet presAssocID="{38AFAD43-6791-4622-994F-E3C59ABCB66A}" presName="compNode" presStyleCnt="0"/>
      <dgm:spPr/>
    </dgm:pt>
    <dgm:pt modelId="{E866FA97-19DF-4FC7-950B-B247D69C9646}" type="pres">
      <dgm:prSet presAssocID="{38AFAD43-6791-4622-994F-E3C59ABCB66A}" presName="node" presStyleLbl="node1" presStyleIdx="0" presStyleCnt="3">
        <dgm:presLayoutVars>
          <dgm:bulletEnabled val="1"/>
        </dgm:presLayoutVars>
      </dgm:prSet>
      <dgm:spPr/>
    </dgm:pt>
    <dgm:pt modelId="{913FF06B-0B37-4A8F-BCCF-14079E58C340}" type="pres">
      <dgm:prSet presAssocID="{38AFAD43-6791-4622-994F-E3C59ABCB66A}" presName="invisiNode" presStyleLbl="node1" presStyleIdx="0" presStyleCnt="3"/>
      <dgm:spPr/>
    </dgm:pt>
    <dgm:pt modelId="{E0430553-B24B-490A-AA6F-FAC8BB4DEBD9}" type="pres">
      <dgm:prSet presAssocID="{38AFAD43-6791-4622-994F-E3C59ABCB66A}" presName="imagNode" presStyleLbl="fgImgPlace1" presStyleIdx="0" presStyleCnt="3"/>
      <dgm:spPr>
        <a:xfrm>
          <a:off x="345043" y="390906"/>
          <a:ext cx="3378547" cy="21499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3771" t="8139" r="13771" b="8139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9A53758-DA83-4064-A698-23DAA7A626FE}" type="pres">
      <dgm:prSet presAssocID="{96D23EED-1D0E-48A2-B882-ABC807F22DBF}" presName="sibTrans" presStyleLbl="sibTrans2D1" presStyleIdx="0" presStyleCnt="0"/>
      <dgm:spPr/>
    </dgm:pt>
    <dgm:pt modelId="{E0B3BDDD-2485-48F7-82A7-5FDCB7B78703}" type="pres">
      <dgm:prSet presAssocID="{AF96AFB7-A9D4-4044-9857-74B8EA469DB1}" presName="compNode" presStyleCnt="0"/>
      <dgm:spPr/>
    </dgm:pt>
    <dgm:pt modelId="{102140B9-7F74-4ABF-91FA-1BAD0BD9B01C}" type="pres">
      <dgm:prSet presAssocID="{AF96AFB7-A9D4-4044-9857-74B8EA469DB1}" presName="node" presStyleLbl="node1" presStyleIdx="1" presStyleCnt="3">
        <dgm:presLayoutVars>
          <dgm:bulletEnabled val="1"/>
        </dgm:presLayoutVars>
      </dgm:prSet>
      <dgm:spPr/>
    </dgm:pt>
    <dgm:pt modelId="{463C083C-5214-45C9-84D0-DFB850FBD2B0}" type="pres">
      <dgm:prSet presAssocID="{AF96AFB7-A9D4-4044-9857-74B8EA469DB1}" presName="invisiNode" presStyleLbl="node1" presStyleIdx="1" presStyleCnt="3"/>
      <dgm:spPr/>
    </dgm:pt>
    <dgm:pt modelId="{8C9D8389-B90E-46EB-AFCB-5BBA18872F5A}" type="pres">
      <dgm:prSet presAssocID="{AF96AFB7-A9D4-4044-9857-74B8EA469DB1}" presName="imagNode" presStyleLbl="fgImgPlace1" presStyleIdx="1" presStyleCnt="3"/>
      <dgm:spPr>
        <a:xfrm>
          <a:off x="4061444" y="390906"/>
          <a:ext cx="3378547" cy="2149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9000" r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F65574D-7C9B-42A8-A5DF-3548546EC87F}" type="pres">
      <dgm:prSet presAssocID="{23C9DE70-2E2A-4F2C-85AB-B464C18DB061}" presName="sibTrans" presStyleLbl="sibTrans2D1" presStyleIdx="0" presStyleCnt="0"/>
      <dgm:spPr/>
    </dgm:pt>
    <dgm:pt modelId="{34C0E6F1-663B-47CD-9BA9-2C6D4D371F62}" type="pres">
      <dgm:prSet presAssocID="{6A4277E7-A893-45D1-B098-86C72D7C5CA9}" presName="compNode" presStyleCnt="0"/>
      <dgm:spPr/>
    </dgm:pt>
    <dgm:pt modelId="{F3534659-6600-46DC-8C25-45AFE42A2CCC}" type="pres">
      <dgm:prSet presAssocID="{6A4277E7-A893-45D1-B098-86C72D7C5CA9}" presName="node" presStyleLbl="node1" presStyleIdx="2" presStyleCnt="3">
        <dgm:presLayoutVars>
          <dgm:bulletEnabled val="1"/>
        </dgm:presLayoutVars>
      </dgm:prSet>
      <dgm:spPr/>
    </dgm:pt>
    <dgm:pt modelId="{75727335-6206-40A1-BAE1-5B5B9F3C4C91}" type="pres">
      <dgm:prSet presAssocID="{6A4277E7-A893-45D1-B098-86C72D7C5CA9}" presName="invisiNode" presStyleLbl="node1" presStyleIdx="2" presStyleCnt="3"/>
      <dgm:spPr/>
    </dgm:pt>
    <dgm:pt modelId="{F8E7B49D-F306-490F-AD00-4F6099666E76}" type="pres">
      <dgm:prSet presAssocID="{6A4277E7-A893-45D1-B098-86C72D7C5CA9}" presName="imagNode" presStyleLbl="fgImgPlace1" presStyleIdx="2" presStyleCnt="3"/>
      <dgm:spPr>
        <a:xfrm>
          <a:off x="7777846" y="390906"/>
          <a:ext cx="3378547" cy="2149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5000" b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FF4C9413-4554-4BF6-B969-8F8EFEE0EEEC}" type="presOf" srcId="{38AFAD43-6791-4622-994F-E3C59ABCB66A}" destId="{E866FA97-19DF-4FC7-950B-B247D69C9646}" srcOrd="0" destOrd="0" presId="urn:microsoft.com/office/officeart/2005/8/layout/pList2"/>
    <dgm:cxn modelId="{D99D1E20-C921-465E-BDE8-CAD9CCCC0BC7}" type="presOf" srcId="{23C9DE70-2E2A-4F2C-85AB-B464C18DB061}" destId="{2F65574D-7C9B-42A8-A5DF-3548546EC87F}" srcOrd="0" destOrd="0" presId="urn:microsoft.com/office/officeart/2005/8/layout/pList2"/>
    <dgm:cxn modelId="{0283AF2D-3587-4D6C-9164-439954D8A409}" srcId="{F415882E-96A7-4A96-A8F1-D3A6DFB67A09}" destId="{AF96AFB7-A9D4-4044-9857-74B8EA469DB1}" srcOrd="1" destOrd="0" parTransId="{F3345634-B758-4507-B5D9-32CDC81D37A2}" sibTransId="{23C9DE70-2E2A-4F2C-85AB-B464C18DB061}"/>
    <dgm:cxn modelId="{B5FEC22F-3918-45B8-855B-DB847089F4EB}" type="presOf" srcId="{AF96AFB7-A9D4-4044-9857-74B8EA469DB1}" destId="{102140B9-7F74-4ABF-91FA-1BAD0BD9B01C}" srcOrd="0" destOrd="0" presId="urn:microsoft.com/office/officeart/2005/8/layout/pList2"/>
    <dgm:cxn modelId="{BA33C05A-CEB4-4F01-B4E2-36A9F0FDCA7E}" type="presOf" srcId="{F415882E-96A7-4A96-A8F1-D3A6DFB67A09}" destId="{3BAF443E-7797-460D-9337-5F3BC40348AC}" srcOrd="0" destOrd="0" presId="urn:microsoft.com/office/officeart/2005/8/layout/pList2"/>
    <dgm:cxn modelId="{3BDE047C-20A6-4532-AEED-51EA7DD7CF5E}" srcId="{F415882E-96A7-4A96-A8F1-D3A6DFB67A09}" destId="{38AFAD43-6791-4622-994F-E3C59ABCB66A}" srcOrd="0" destOrd="0" parTransId="{5A982A16-702F-4A1C-B5A8-D7107D6135A6}" sibTransId="{96D23EED-1D0E-48A2-B882-ABC807F22DBF}"/>
    <dgm:cxn modelId="{21B8209D-B658-4A6E-BFA5-1053AB901BF1}" srcId="{F415882E-96A7-4A96-A8F1-D3A6DFB67A09}" destId="{6A4277E7-A893-45D1-B098-86C72D7C5CA9}" srcOrd="2" destOrd="0" parTransId="{49C2634F-7242-4779-BF90-B5E7A7B5C79E}" sibTransId="{FB6AA35C-E230-47C4-A7CF-FF901665F3BD}"/>
    <dgm:cxn modelId="{27F732AC-81E3-4AB6-85F9-46084C5D747F}" type="presOf" srcId="{96D23EED-1D0E-48A2-B882-ABC807F22DBF}" destId="{B9A53758-DA83-4064-A698-23DAA7A626FE}" srcOrd="0" destOrd="0" presId="urn:microsoft.com/office/officeart/2005/8/layout/pList2"/>
    <dgm:cxn modelId="{05F77FDE-809E-455D-96EE-73FB43F48EF8}" type="presOf" srcId="{6A4277E7-A893-45D1-B098-86C72D7C5CA9}" destId="{F3534659-6600-46DC-8C25-45AFE42A2CCC}" srcOrd="0" destOrd="0" presId="urn:microsoft.com/office/officeart/2005/8/layout/pList2"/>
    <dgm:cxn modelId="{746F9739-DFC4-49B1-8BF8-86F1846B026F}" type="presParOf" srcId="{3BAF443E-7797-460D-9337-5F3BC40348AC}" destId="{9A4CBEE6-494B-4645-A4A6-A94D8CC1535A}" srcOrd="0" destOrd="0" presId="urn:microsoft.com/office/officeart/2005/8/layout/pList2"/>
    <dgm:cxn modelId="{C7443A24-7913-43E7-BDB8-FAE9D9E44A8B}" type="presParOf" srcId="{3BAF443E-7797-460D-9337-5F3BC40348AC}" destId="{2BC91CBE-4DE5-4952-8A65-386A04925D95}" srcOrd="1" destOrd="0" presId="urn:microsoft.com/office/officeart/2005/8/layout/pList2"/>
    <dgm:cxn modelId="{AAD4EF27-9904-478C-8561-BA10397DC8A6}" type="presParOf" srcId="{2BC91CBE-4DE5-4952-8A65-386A04925D95}" destId="{75345536-B206-4C5B-8828-FF904CCF82E9}" srcOrd="0" destOrd="0" presId="urn:microsoft.com/office/officeart/2005/8/layout/pList2"/>
    <dgm:cxn modelId="{36DDC772-0621-4967-BE74-593BCC0D10A8}" type="presParOf" srcId="{75345536-B206-4C5B-8828-FF904CCF82E9}" destId="{E866FA97-19DF-4FC7-950B-B247D69C9646}" srcOrd="0" destOrd="0" presId="urn:microsoft.com/office/officeart/2005/8/layout/pList2"/>
    <dgm:cxn modelId="{34EEE50E-BF7F-436A-B370-E4228F743ECD}" type="presParOf" srcId="{75345536-B206-4C5B-8828-FF904CCF82E9}" destId="{913FF06B-0B37-4A8F-BCCF-14079E58C340}" srcOrd="1" destOrd="0" presId="urn:microsoft.com/office/officeart/2005/8/layout/pList2"/>
    <dgm:cxn modelId="{075315E5-E199-4932-B39B-D5924A0E0136}" type="presParOf" srcId="{75345536-B206-4C5B-8828-FF904CCF82E9}" destId="{E0430553-B24B-490A-AA6F-FAC8BB4DEBD9}" srcOrd="2" destOrd="0" presId="urn:microsoft.com/office/officeart/2005/8/layout/pList2"/>
    <dgm:cxn modelId="{DC4EE554-1CD3-4CB5-A232-452408FD0317}" type="presParOf" srcId="{2BC91CBE-4DE5-4952-8A65-386A04925D95}" destId="{B9A53758-DA83-4064-A698-23DAA7A626FE}" srcOrd="1" destOrd="0" presId="urn:microsoft.com/office/officeart/2005/8/layout/pList2"/>
    <dgm:cxn modelId="{508D5DE0-E4F6-40F6-A3A7-628B92F9187C}" type="presParOf" srcId="{2BC91CBE-4DE5-4952-8A65-386A04925D95}" destId="{E0B3BDDD-2485-48F7-82A7-5FDCB7B78703}" srcOrd="2" destOrd="0" presId="urn:microsoft.com/office/officeart/2005/8/layout/pList2"/>
    <dgm:cxn modelId="{DA18F7C7-603C-4D2F-888B-EB4D32E038BF}" type="presParOf" srcId="{E0B3BDDD-2485-48F7-82A7-5FDCB7B78703}" destId="{102140B9-7F74-4ABF-91FA-1BAD0BD9B01C}" srcOrd="0" destOrd="0" presId="urn:microsoft.com/office/officeart/2005/8/layout/pList2"/>
    <dgm:cxn modelId="{A3149817-59F0-493B-AEC3-C692363DA9FB}" type="presParOf" srcId="{E0B3BDDD-2485-48F7-82A7-5FDCB7B78703}" destId="{463C083C-5214-45C9-84D0-DFB850FBD2B0}" srcOrd="1" destOrd="0" presId="urn:microsoft.com/office/officeart/2005/8/layout/pList2"/>
    <dgm:cxn modelId="{144657E7-01E1-4C4F-9B72-9503B60153EC}" type="presParOf" srcId="{E0B3BDDD-2485-48F7-82A7-5FDCB7B78703}" destId="{8C9D8389-B90E-46EB-AFCB-5BBA18872F5A}" srcOrd="2" destOrd="0" presId="urn:microsoft.com/office/officeart/2005/8/layout/pList2"/>
    <dgm:cxn modelId="{66C39473-B0F1-43E6-A5AC-D51E7278C99A}" type="presParOf" srcId="{2BC91CBE-4DE5-4952-8A65-386A04925D95}" destId="{2F65574D-7C9B-42A8-A5DF-3548546EC87F}" srcOrd="3" destOrd="0" presId="urn:microsoft.com/office/officeart/2005/8/layout/pList2"/>
    <dgm:cxn modelId="{FAF21171-B462-4568-8AEE-99D612901BB9}" type="presParOf" srcId="{2BC91CBE-4DE5-4952-8A65-386A04925D95}" destId="{34C0E6F1-663B-47CD-9BA9-2C6D4D371F62}" srcOrd="4" destOrd="0" presId="urn:microsoft.com/office/officeart/2005/8/layout/pList2"/>
    <dgm:cxn modelId="{8E0B1E4E-6FD9-46CB-8C54-4F1A913A3E7B}" type="presParOf" srcId="{34C0E6F1-663B-47CD-9BA9-2C6D4D371F62}" destId="{F3534659-6600-46DC-8C25-45AFE42A2CCC}" srcOrd="0" destOrd="0" presId="urn:microsoft.com/office/officeart/2005/8/layout/pList2"/>
    <dgm:cxn modelId="{3CBA3973-0A14-4398-AFEF-403DA6C3E652}" type="presParOf" srcId="{34C0E6F1-663B-47CD-9BA9-2C6D4D371F62}" destId="{75727335-6206-40A1-BAE1-5B5B9F3C4C91}" srcOrd="1" destOrd="0" presId="urn:microsoft.com/office/officeart/2005/8/layout/pList2"/>
    <dgm:cxn modelId="{C506F682-0B2B-4356-9151-29DD2D5F5D44}" type="presParOf" srcId="{34C0E6F1-663B-47CD-9BA9-2C6D4D371F62}" destId="{F8E7B49D-F306-490F-AD00-4F6099666E7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26B00-93A1-478B-98C1-E6DD2983A4BC}">
      <dsp:nvSpPr>
        <dsp:cNvPr id="0" name=""/>
        <dsp:cNvSpPr/>
      </dsp:nvSpPr>
      <dsp:spPr>
        <a:xfrm rot="10800000">
          <a:off x="2123175" y="1685"/>
          <a:ext cx="7557516" cy="87836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 dirty="0"/>
            <a:t>聚焦需求面</a:t>
          </a:r>
          <a:r>
            <a:rPr lang="en-US" sz="2900" kern="1200" dirty="0"/>
            <a:t>-</a:t>
          </a:r>
          <a:r>
            <a:rPr lang="zh-TW" sz="2900" kern="1200" dirty="0"/>
            <a:t> 需求降低</a:t>
          </a:r>
          <a:r>
            <a:rPr lang="en-US" sz="2900" kern="1200" dirty="0"/>
            <a:t>-&gt;</a:t>
          </a:r>
          <a:r>
            <a:rPr lang="zh-TW" sz="2900" kern="1200" dirty="0"/>
            <a:t>供給降低</a:t>
          </a:r>
        </a:p>
      </dsp:txBody>
      <dsp:txXfrm rot="10800000">
        <a:off x="2342766" y="1685"/>
        <a:ext cx="7337925" cy="878363"/>
      </dsp:txXfrm>
    </dsp:sp>
    <dsp:sp modelId="{854B5CA0-9826-4CF5-8551-8631E4DFE5F1}">
      <dsp:nvSpPr>
        <dsp:cNvPr id="0" name=""/>
        <dsp:cNvSpPr/>
      </dsp:nvSpPr>
      <dsp:spPr>
        <a:xfrm>
          <a:off x="1683994" y="1685"/>
          <a:ext cx="878363" cy="8783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7E786-4878-4B80-B8D3-AE5E1094908D}">
      <dsp:nvSpPr>
        <dsp:cNvPr id="0" name=""/>
        <dsp:cNvSpPr/>
      </dsp:nvSpPr>
      <dsp:spPr>
        <a:xfrm rot="10800000">
          <a:off x="2123175" y="1125336"/>
          <a:ext cx="7557516" cy="87836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/>
            <a:t>供給降低、需求不變－＞拉升需求端價格</a:t>
          </a:r>
        </a:p>
      </dsp:txBody>
      <dsp:txXfrm rot="10800000">
        <a:off x="2342766" y="1125336"/>
        <a:ext cx="7337925" cy="878363"/>
      </dsp:txXfrm>
    </dsp:sp>
    <dsp:sp modelId="{7104D185-FEEC-475A-82E3-C25FBC695B40}">
      <dsp:nvSpPr>
        <dsp:cNvPr id="0" name=""/>
        <dsp:cNvSpPr/>
      </dsp:nvSpPr>
      <dsp:spPr>
        <a:xfrm>
          <a:off x="1683994" y="1125336"/>
          <a:ext cx="878363" cy="8783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E9A7E-B3CF-4B03-A735-751DF6D85D06}">
      <dsp:nvSpPr>
        <dsp:cNvPr id="0" name=""/>
        <dsp:cNvSpPr/>
      </dsp:nvSpPr>
      <dsp:spPr>
        <a:xfrm rot="10800000">
          <a:off x="2123175" y="2248986"/>
          <a:ext cx="7557516" cy="87836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/>
            <a:t>毒品施用初犯人口呈現下降趨勢</a:t>
          </a:r>
        </a:p>
      </dsp:txBody>
      <dsp:txXfrm rot="10800000">
        <a:off x="2342766" y="2248986"/>
        <a:ext cx="7337925" cy="878363"/>
      </dsp:txXfrm>
    </dsp:sp>
    <dsp:sp modelId="{8DCE1BA3-AE4F-4B49-B1FB-5913A13755A0}">
      <dsp:nvSpPr>
        <dsp:cNvPr id="0" name=""/>
        <dsp:cNvSpPr/>
      </dsp:nvSpPr>
      <dsp:spPr>
        <a:xfrm>
          <a:off x="1683994" y="2248986"/>
          <a:ext cx="878363" cy="87836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5C4BE-0DFC-4CB7-88D9-DF09F5F01F82}">
      <dsp:nvSpPr>
        <dsp:cNvPr id="0" name=""/>
        <dsp:cNvSpPr/>
      </dsp:nvSpPr>
      <dsp:spPr>
        <a:xfrm rot="10800000">
          <a:off x="2123175" y="3372637"/>
          <a:ext cx="7557516" cy="87836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/>
            <a:t>毒品施用人口也呈現下降趨勢</a:t>
          </a:r>
        </a:p>
      </dsp:txBody>
      <dsp:txXfrm rot="10800000">
        <a:off x="2342766" y="3372637"/>
        <a:ext cx="7337925" cy="878363"/>
      </dsp:txXfrm>
    </dsp:sp>
    <dsp:sp modelId="{EB21A69B-9676-4B28-822D-518A4C938766}">
      <dsp:nvSpPr>
        <dsp:cNvPr id="0" name=""/>
        <dsp:cNvSpPr/>
      </dsp:nvSpPr>
      <dsp:spPr>
        <a:xfrm>
          <a:off x="1683994" y="3372637"/>
          <a:ext cx="878363" cy="87836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180EB-7460-405B-95C1-29211989C3EE}">
      <dsp:nvSpPr>
        <dsp:cNvPr id="0" name=""/>
        <dsp:cNvSpPr/>
      </dsp:nvSpPr>
      <dsp:spPr>
        <a:xfrm rot="21202557">
          <a:off x="15150" y="1599097"/>
          <a:ext cx="4906823" cy="561905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A9853-9784-40FB-94F4-77C8F51E4E1E}">
      <dsp:nvSpPr>
        <dsp:cNvPr id="0" name=""/>
        <dsp:cNvSpPr/>
      </dsp:nvSpPr>
      <dsp:spPr>
        <a:xfrm>
          <a:off x="592455" y="188005"/>
          <a:ext cx="1481137" cy="150404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F7BD4-A523-40EE-8545-AD37D21220B7}">
      <dsp:nvSpPr>
        <dsp:cNvPr id="0" name=""/>
        <dsp:cNvSpPr/>
      </dsp:nvSpPr>
      <dsp:spPr>
        <a:xfrm>
          <a:off x="2225387" y="0"/>
          <a:ext cx="2684816" cy="157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存活分析、多元軌跡分析</a:t>
          </a:r>
        </a:p>
      </dsp:txBody>
      <dsp:txXfrm>
        <a:off x="2225387" y="0"/>
        <a:ext cx="2684816" cy="1579242"/>
      </dsp:txXfrm>
    </dsp:sp>
    <dsp:sp modelId="{98F6F612-E4C6-4C33-B801-B3C12DDD6315}">
      <dsp:nvSpPr>
        <dsp:cNvPr id="0" name=""/>
        <dsp:cNvSpPr/>
      </dsp:nvSpPr>
      <dsp:spPr>
        <a:xfrm>
          <a:off x="2863532" y="2068055"/>
          <a:ext cx="1481137" cy="1504040"/>
        </a:xfrm>
        <a:prstGeom prst="upArrow">
          <a:avLst/>
        </a:prstGeom>
        <a:solidFill>
          <a:schemeClr val="accent2">
            <a:hueOff val="-1324327"/>
            <a:satOff val="-973"/>
            <a:lumOff val="1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7D4A-D1BD-4029-9744-2C2982BB6409}">
      <dsp:nvSpPr>
        <dsp:cNvPr id="0" name=""/>
        <dsp:cNvSpPr/>
      </dsp:nvSpPr>
      <dsp:spPr>
        <a:xfrm>
          <a:off x="425753" y="2180858"/>
          <a:ext cx="2209509" cy="157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巨量資料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刑事政 策與犯罪研究數據資料庫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5753" y="2180858"/>
        <a:ext cx="2209509" cy="1579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89D0F-D6B4-4E6A-9F97-2BF95B2CA39B}">
      <dsp:nvSpPr>
        <dsp:cNvPr id="0" name=""/>
        <dsp:cNvSpPr/>
      </dsp:nvSpPr>
      <dsp:spPr>
        <a:xfrm>
          <a:off x="0" y="0"/>
          <a:ext cx="5077838" cy="16920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4C364-677B-4EB8-8A84-A79FBAB64A5B}">
      <dsp:nvSpPr>
        <dsp:cNvPr id="0" name=""/>
        <dsp:cNvSpPr/>
      </dsp:nvSpPr>
      <dsp:spPr>
        <a:xfrm>
          <a:off x="155247" y="191697"/>
          <a:ext cx="2270162" cy="122399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527" t="-5883" r="13527" b="-588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75C29-C14C-4039-B89E-C0B72BD59F58}">
      <dsp:nvSpPr>
        <dsp:cNvPr id="0" name=""/>
        <dsp:cNvSpPr/>
      </dsp:nvSpPr>
      <dsp:spPr>
        <a:xfrm rot="10800000">
          <a:off x="161910" y="1565061"/>
          <a:ext cx="2256837" cy="22373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分析多元處遇之成效與描繪毒品犯罪再犯軌跡</a:t>
          </a:r>
        </a:p>
      </dsp:txBody>
      <dsp:txXfrm rot="10800000">
        <a:off x="230717" y="1565061"/>
        <a:ext cx="2119223" cy="2168559"/>
      </dsp:txXfrm>
    </dsp:sp>
    <dsp:sp modelId="{A5C34B69-B8E5-4D1C-87AB-33335D62D1B8}">
      <dsp:nvSpPr>
        <dsp:cNvPr id="0" name=""/>
        <dsp:cNvSpPr/>
      </dsp:nvSpPr>
      <dsp:spPr>
        <a:xfrm>
          <a:off x="2652427" y="177921"/>
          <a:ext cx="2270162" cy="12408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41000" b="-4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F244-2F1B-418C-8A01-1ABB1EACAACB}">
      <dsp:nvSpPr>
        <dsp:cNvPr id="0" name=""/>
        <dsp:cNvSpPr/>
      </dsp:nvSpPr>
      <dsp:spPr>
        <a:xfrm rot="10800000">
          <a:off x="2652427" y="1548992"/>
          <a:ext cx="2270162" cy="22587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「刑事政策與犯罪研究數據資料庫」之運用與展望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 rot="10800000">
        <a:off x="2721893" y="1548992"/>
        <a:ext cx="2131230" cy="2189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CF122-CC89-4646-8A7B-7F2F383E0E52}">
      <dsp:nvSpPr>
        <dsp:cNvPr id="0" name=""/>
        <dsp:cNvSpPr/>
      </dsp:nvSpPr>
      <dsp:spPr>
        <a:xfrm>
          <a:off x="647560" y="411"/>
          <a:ext cx="1835801" cy="1101481"/>
        </a:xfrm>
        <a:prstGeom prst="rect">
          <a:avLst/>
        </a:prstGeom>
        <a:solidFill>
          <a:srgbClr val="AA72D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再犯率</a:t>
          </a:r>
        </a:p>
      </dsp:txBody>
      <dsp:txXfrm>
        <a:off x="647560" y="411"/>
        <a:ext cx="1835801" cy="1101481"/>
      </dsp:txXfrm>
    </dsp:sp>
    <dsp:sp modelId="{1184C423-1D84-4FA6-8318-61F310C9417A}">
      <dsp:nvSpPr>
        <dsp:cNvPr id="0" name=""/>
        <dsp:cNvSpPr/>
      </dsp:nvSpPr>
      <dsp:spPr>
        <a:xfrm>
          <a:off x="2666942" y="411"/>
          <a:ext cx="1835801" cy="11014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多快再犯</a:t>
          </a:r>
        </a:p>
      </dsp:txBody>
      <dsp:txXfrm>
        <a:off x="2666942" y="411"/>
        <a:ext cx="1835801" cy="1101481"/>
      </dsp:txXfrm>
    </dsp:sp>
    <dsp:sp modelId="{55E52BED-4351-4511-BBF4-E734F37C2D23}">
      <dsp:nvSpPr>
        <dsp:cNvPr id="0" name=""/>
        <dsp:cNvSpPr/>
      </dsp:nvSpPr>
      <dsp:spPr>
        <a:xfrm>
          <a:off x="647560" y="1285472"/>
          <a:ext cx="1835801" cy="1101481"/>
        </a:xfrm>
        <a:prstGeom prst="rect">
          <a:avLst/>
        </a:prstGeom>
        <a:solidFill>
          <a:srgbClr val="F5960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再犯類型</a:t>
          </a:r>
        </a:p>
      </dsp:txBody>
      <dsp:txXfrm>
        <a:off x="647560" y="1285472"/>
        <a:ext cx="1835801" cy="1101481"/>
      </dsp:txXfrm>
    </dsp:sp>
    <dsp:sp modelId="{0DBC79D8-3211-4AFD-AD1C-D4728F616766}">
      <dsp:nvSpPr>
        <dsp:cNvPr id="0" name=""/>
        <dsp:cNvSpPr/>
      </dsp:nvSpPr>
      <dsp:spPr>
        <a:xfrm>
          <a:off x="2666942" y="1285472"/>
          <a:ext cx="1835801" cy="1101481"/>
        </a:xfrm>
        <a:prstGeom prst="rect">
          <a:avLst/>
        </a:prstGeom>
        <a:solidFill>
          <a:srgbClr val="FFCE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不同毒品樣態的再犯狀況</a:t>
          </a:r>
        </a:p>
      </dsp:txBody>
      <dsp:txXfrm>
        <a:off x="2666942" y="1285472"/>
        <a:ext cx="1835801" cy="1101481"/>
      </dsp:txXfrm>
    </dsp:sp>
    <dsp:sp modelId="{017A9B0F-626C-4801-A77E-14DB26146EC2}">
      <dsp:nvSpPr>
        <dsp:cNvPr id="0" name=""/>
        <dsp:cNvSpPr/>
      </dsp:nvSpPr>
      <dsp:spPr>
        <a:xfrm>
          <a:off x="647560" y="2570534"/>
          <a:ext cx="1835801" cy="11014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治療後能存活多久</a:t>
          </a:r>
        </a:p>
      </dsp:txBody>
      <dsp:txXfrm>
        <a:off x="647560" y="2570534"/>
        <a:ext cx="1835801" cy="1101481"/>
      </dsp:txXfrm>
    </dsp:sp>
    <dsp:sp modelId="{E5EC5134-39A2-41F7-B912-32E547C051FC}">
      <dsp:nvSpPr>
        <dsp:cNvPr id="0" name=""/>
        <dsp:cNvSpPr/>
      </dsp:nvSpPr>
      <dsp:spPr>
        <a:xfrm>
          <a:off x="2666942" y="2570534"/>
          <a:ext cx="1835801" cy="11014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不同處遇方案再犯率比較</a:t>
          </a:r>
        </a:p>
      </dsp:txBody>
      <dsp:txXfrm>
        <a:off x="2666942" y="2570534"/>
        <a:ext cx="1835801" cy="1101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610EE-C5CC-477A-A314-63D51C24963F}">
      <dsp:nvSpPr>
        <dsp:cNvPr id="0" name=""/>
        <dsp:cNvSpPr/>
      </dsp:nvSpPr>
      <dsp:spPr>
        <a:xfrm>
          <a:off x="661534" y="0"/>
          <a:ext cx="3947885" cy="394788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2C2B9-E28A-49E5-B33F-FCB1B535093E}">
      <dsp:nvSpPr>
        <dsp:cNvPr id="0" name=""/>
        <dsp:cNvSpPr/>
      </dsp:nvSpPr>
      <dsp:spPr>
        <a:xfrm>
          <a:off x="1036583" y="375049"/>
          <a:ext cx="1539675" cy="1539675"/>
        </a:xfrm>
        <a:prstGeom prst="roundRect">
          <a:avLst/>
        </a:prstGeom>
        <a:solidFill>
          <a:srgbClr val="F5960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對毒品犯罪進行分類</a:t>
          </a:r>
        </a:p>
      </dsp:txBody>
      <dsp:txXfrm>
        <a:off x="1111744" y="450210"/>
        <a:ext cx="1389353" cy="1389353"/>
      </dsp:txXfrm>
    </dsp:sp>
    <dsp:sp modelId="{26FE0538-08EF-40FE-8EB2-9BE5D68F3675}">
      <dsp:nvSpPr>
        <dsp:cNvPr id="0" name=""/>
        <dsp:cNvSpPr/>
      </dsp:nvSpPr>
      <dsp:spPr>
        <a:xfrm>
          <a:off x="2694695" y="375049"/>
          <a:ext cx="1539675" cy="15396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探索政策影響是否一致</a:t>
          </a:r>
        </a:p>
      </dsp:txBody>
      <dsp:txXfrm>
        <a:off x="2769856" y="450210"/>
        <a:ext cx="1389353" cy="1389353"/>
      </dsp:txXfrm>
    </dsp:sp>
    <dsp:sp modelId="{FC6D3DBB-1ED7-4B48-BDA9-DAADD9AAA126}">
      <dsp:nvSpPr>
        <dsp:cNvPr id="0" name=""/>
        <dsp:cNvSpPr/>
      </dsp:nvSpPr>
      <dsp:spPr>
        <a:xfrm>
          <a:off x="1036583" y="2033160"/>
          <a:ext cx="1539675" cy="15396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觀察行為長期變化</a:t>
          </a:r>
        </a:p>
      </dsp:txBody>
      <dsp:txXfrm>
        <a:off x="1111744" y="2108321"/>
        <a:ext cx="1389353" cy="1389353"/>
      </dsp:txXfrm>
    </dsp:sp>
    <dsp:sp modelId="{83A7AC5E-C58C-484F-A9BD-412F4B30591C}">
      <dsp:nvSpPr>
        <dsp:cNvPr id="0" name=""/>
        <dsp:cNvSpPr/>
      </dsp:nvSpPr>
      <dsp:spPr>
        <a:xfrm>
          <a:off x="2694695" y="2033160"/>
          <a:ext cx="1539675" cy="153967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毒品犯罪不同類型的發展軌跡</a:t>
          </a:r>
        </a:p>
      </dsp:txBody>
      <dsp:txXfrm>
        <a:off x="2769856" y="2108321"/>
        <a:ext cx="1389353" cy="1389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04149-5FB3-41E1-8F61-81CDA7C7BC08}">
      <dsp:nvSpPr>
        <dsp:cNvPr id="0" name=""/>
        <dsp:cNvSpPr/>
      </dsp:nvSpPr>
      <dsp:spPr>
        <a:xfrm rot="16200000">
          <a:off x="194587" y="-194587"/>
          <a:ext cx="1968235" cy="2357411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noProof="1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追蹤五年再犯率</a:t>
          </a:r>
          <a:r>
            <a:rPr lang="en-US" altLang="zh-TW" sz="1600" b="1" kern="1200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: </a:t>
          </a:r>
          <a:br>
            <a:rPr lang="en-US" altLang="zh-TW" sz="1600" b="1" kern="1200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lang="zh-TW" altLang="en-US" sz="1600" b="1" kern="1200" noProof="1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相較其他處遇方法</a:t>
          </a:r>
          <a:endParaRPr lang="en-US" altLang="zh-TW" sz="1600" b="1" kern="1200" noProof="1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“緩護療最有效”</a:t>
          </a:r>
          <a:br>
            <a:rPr lang="en-US" altLang="zh-TW" sz="16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lang="zh-TW" altLang="en-US" sz="12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較為溫和且可幫助毒品施用者維持社區連結性</a:t>
          </a:r>
          <a:endParaRPr lang="zh-TW" altLang="en-US" sz="1200" b="1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5400000">
        <a:off x="0" y="0"/>
        <a:ext cx="2357411" cy="1476176"/>
      </dsp:txXfrm>
    </dsp:sp>
    <dsp:sp modelId="{BD631E8B-036A-4D6A-A50B-1AF747B90A5B}">
      <dsp:nvSpPr>
        <dsp:cNvPr id="0" name=""/>
        <dsp:cNvSpPr/>
      </dsp:nvSpPr>
      <dsp:spPr>
        <a:xfrm>
          <a:off x="2357411" y="0"/>
          <a:ext cx="2357411" cy="1968235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spc="300" noProof="1">
              <a:ln w="12700" cmpd="sng">
                <a:prstDash val="solid"/>
              </a:ln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分層分流的重要</a:t>
          </a:r>
          <a:endParaRPr lang="en-US" altLang="zh-TW" sz="2000" b="1" kern="1200" spc="300" noProof="1">
            <a:ln w="12700" cmpd="sng">
              <a:prstDash val="solid"/>
            </a:ln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單純之毒品施用者，再犯率最低！</a:t>
          </a:r>
          <a:endParaRPr lang="zh-TW" altLang="en-US" sz="1600" b="1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357411" y="0"/>
        <a:ext cx="2357411" cy="1476176"/>
      </dsp:txXfrm>
    </dsp:sp>
    <dsp:sp modelId="{2115B79C-4930-4521-99A3-7C0E5B1E4509}">
      <dsp:nvSpPr>
        <dsp:cNvPr id="0" name=""/>
        <dsp:cNvSpPr/>
      </dsp:nvSpPr>
      <dsp:spPr>
        <a:xfrm rot="10800000">
          <a:off x="0" y="1968235"/>
          <a:ext cx="2357411" cy="1968235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spc="300" noProof="1">
              <a:ln w="12700" cmpd="sng">
                <a:prstDash val="solid"/>
              </a:ln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再犯防止的關鍵</a:t>
          </a:r>
          <a:endParaRPr lang="en-US" altLang="zh-TW" sz="2000" b="1" kern="1200" spc="300" noProof="1">
            <a:ln w="12700" cmpd="sng">
              <a:prstDash val="solid"/>
            </a:ln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混用毒品者和異質性犯罪者的再犯風險是純一級毒品施用者約</a:t>
          </a:r>
          <a:r>
            <a:rPr lang="en-US" altLang="zh-TW" sz="14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2</a:t>
          </a:r>
          <a:r>
            <a:rPr lang="zh-TW" altLang="en-US" sz="1400" b="1" kern="1200" noProof="1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倍</a:t>
          </a:r>
          <a:endParaRPr lang="zh-TW" altLang="en-US" sz="1400" b="1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10800000">
        <a:off x="0" y="2460294"/>
        <a:ext cx="2357411" cy="1476176"/>
      </dsp:txXfrm>
    </dsp:sp>
    <dsp:sp modelId="{327FDD3D-4C71-49A8-B05A-9E06DF36E4F4}">
      <dsp:nvSpPr>
        <dsp:cNvPr id="0" name=""/>
        <dsp:cNvSpPr/>
      </dsp:nvSpPr>
      <dsp:spPr>
        <a:xfrm rot="5400000">
          <a:off x="2551998" y="1773647"/>
          <a:ext cx="1968235" cy="2357411"/>
        </a:xfrm>
        <a:prstGeom prst="round1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spc="300" dirty="0">
              <a:ln w="12700" cmpd="sng">
                <a:prstDash val="solid"/>
              </a:ln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多元處遇與分流</a:t>
          </a:r>
          <a:endParaRPr lang="en-US" altLang="zh-TW" sz="2000" b="1" kern="1200" spc="300" dirty="0">
            <a:ln w="12700" cmpd="sng">
              <a:prstDash val="solid"/>
            </a:ln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藥物治療計劃基於風險和需求，應當重視多元處遇與分流處遇政策</a:t>
          </a:r>
        </a:p>
      </dsp:txBody>
      <dsp:txXfrm rot="-5400000">
        <a:off x="2357411" y="2460294"/>
        <a:ext cx="2357411" cy="1476176"/>
      </dsp:txXfrm>
    </dsp:sp>
    <dsp:sp modelId="{BCED1EE9-1DB2-4BE4-B172-82E2C45480EF}">
      <dsp:nvSpPr>
        <dsp:cNvPr id="0" name=""/>
        <dsp:cNvSpPr/>
      </dsp:nvSpPr>
      <dsp:spPr>
        <a:xfrm>
          <a:off x="1149784" y="1711636"/>
          <a:ext cx="2370471" cy="68531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TW" altLang="en-US" sz="2000" b="1" kern="1200" dirty="0">
              <a:ln w="12700" cmpd="sng">
                <a:noFill/>
                <a:prstDash val="solid"/>
              </a:ln>
              <a:gradFill>
                <a:gsLst>
                  <a:gs pos="2000">
                    <a:schemeClr val="accent2">
                      <a:lumMod val="60000"/>
                      <a:lumOff val="40000"/>
                    </a:schemeClr>
                  </a:gs>
                  <a:gs pos="43000">
                    <a:schemeClr val="accent2">
                      <a:lumMod val="50000"/>
                    </a:schemeClr>
                  </a:gs>
                  <a:gs pos="87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新世代反毒策略行動綱領</a:t>
          </a:r>
          <a:r>
            <a:rPr lang="en-US" altLang="zh-TW" sz="2000" b="1" kern="1200" dirty="0">
              <a:ln w="12700" cmpd="sng">
                <a:noFill/>
                <a:prstDash val="solid"/>
              </a:ln>
              <a:gradFill>
                <a:gsLst>
                  <a:gs pos="2000">
                    <a:schemeClr val="accent2">
                      <a:lumMod val="60000"/>
                      <a:lumOff val="40000"/>
                    </a:schemeClr>
                  </a:gs>
                  <a:gs pos="43000">
                    <a:schemeClr val="accent2">
                      <a:lumMod val="50000"/>
                    </a:schemeClr>
                  </a:gs>
                  <a:gs pos="87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王漢宗特黑體繁" panose="02000500000000000000" pitchFamily="2" charset="-120"/>
              <a:ea typeface="王漢宗特黑體繁" panose="02000500000000000000" pitchFamily="2" charset="-120"/>
              <a:cs typeface="+mj-cs"/>
            </a:rPr>
            <a:t>2.0</a:t>
          </a:r>
          <a:endParaRPr lang="zh-TW" altLang="en-US" sz="2000" b="1" kern="1200" dirty="0">
            <a:ln w="12700" cmpd="sng">
              <a:noFill/>
              <a:prstDash val="solid"/>
            </a:ln>
            <a:gradFill>
              <a:gsLst>
                <a:gs pos="2000">
                  <a:schemeClr val="accent2">
                    <a:lumMod val="60000"/>
                    <a:lumOff val="40000"/>
                  </a:schemeClr>
                </a:gs>
                <a:gs pos="43000">
                  <a:schemeClr val="accent2">
                    <a:lumMod val="50000"/>
                  </a:schemeClr>
                </a:gs>
                <a:gs pos="87000">
                  <a:schemeClr val="accent2">
                    <a:lumMod val="75000"/>
                  </a:schemeClr>
                </a:gs>
              </a:gsLst>
              <a:lin ang="5400000"/>
            </a:gradFill>
            <a:latin typeface="王漢宗特黑體繁" panose="02000500000000000000" pitchFamily="2" charset="-120"/>
            <a:ea typeface="王漢宗特黑體繁" panose="02000500000000000000" pitchFamily="2" charset="-120"/>
            <a:cs typeface="+mj-cs"/>
          </a:endParaRPr>
        </a:p>
      </dsp:txBody>
      <dsp:txXfrm>
        <a:off x="1183239" y="1745091"/>
        <a:ext cx="2303561" cy="618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BEE6-494B-4645-A4A6-A94D8CC1535A}">
      <dsp:nvSpPr>
        <dsp:cNvPr id="0" name=""/>
        <dsp:cNvSpPr/>
      </dsp:nvSpPr>
      <dsp:spPr>
        <a:xfrm>
          <a:off x="0" y="0"/>
          <a:ext cx="8815388" cy="21678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30553-B24B-490A-AA6F-FAC8BB4DEBD9}">
      <dsp:nvSpPr>
        <dsp:cNvPr id="0" name=""/>
        <dsp:cNvSpPr/>
      </dsp:nvSpPr>
      <dsp:spPr>
        <a:xfrm>
          <a:off x="264461" y="289052"/>
          <a:ext cx="2589520" cy="15897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3771" t="8139" r="13771" b="8139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6FA97-19DF-4FC7-950B-B247D69C9646}">
      <dsp:nvSpPr>
        <dsp:cNvPr id="0" name=""/>
        <dsp:cNvSpPr/>
      </dsp:nvSpPr>
      <dsp:spPr>
        <a:xfrm rot="10800000">
          <a:off x="264461" y="2167890"/>
          <a:ext cx="2589520" cy="2649643"/>
        </a:xfrm>
        <a:prstGeom prst="round2SameRect">
          <a:avLst>
            <a:gd name="adj1" fmla="val 10500"/>
            <a:gd name="adj2" fmla="val 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．戒癮治療＞強制、機構處遇</a:t>
          </a:r>
          <a:endParaRPr lang="en-US" altLang="zh-TW" sz="2000" kern="12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．單純施用者＞混用者＝異質性犯罪</a:t>
          </a:r>
          <a:endParaRPr lang="en-US" altLang="zh-TW" sz="2000" kern="12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．分流的重要性</a:t>
          </a:r>
          <a:endParaRPr lang="en-US" altLang="zh-TW" sz="2000" kern="12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．維持社區聯繫、社會功能的重要</a:t>
          </a:r>
          <a:endParaRPr lang="en-US" altLang="zh-TW" sz="2000" kern="12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10800000">
        <a:off x="344098" y="2167890"/>
        <a:ext cx="2430246" cy="2570006"/>
      </dsp:txXfrm>
    </dsp:sp>
    <dsp:sp modelId="{8C9D8389-B90E-46EB-AFCB-5BBA18872F5A}">
      <dsp:nvSpPr>
        <dsp:cNvPr id="0" name=""/>
        <dsp:cNvSpPr/>
      </dsp:nvSpPr>
      <dsp:spPr>
        <a:xfrm>
          <a:off x="3112933" y="289052"/>
          <a:ext cx="2589520" cy="15897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9000" r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140B9-7F74-4ABF-91FA-1BAD0BD9B01C}">
      <dsp:nvSpPr>
        <dsp:cNvPr id="0" name=""/>
        <dsp:cNvSpPr/>
      </dsp:nvSpPr>
      <dsp:spPr>
        <a:xfrm rot="10800000">
          <a:off x="3112933" y="2167890"/>
          <a:ext cx="2589520" cy="2649643"/>
        </a:xfrm>
        <a:prstGeom prst="round2SameRect">
          <a:avLst>
            <a:gd name="adj1" fmla="val 10500"/>
            <a:gd name="adj2" fmla="val 0"/>
          </a:avLst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．再犯軌跡不再模糊</a:t>
          </a:r>
          <a:endParaRPr lang="en-US" altLang="zh-TW" sz="1700" kern="12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．雷霆手段介入飆升型、採用長效、慢性疾病治療方案對待持續犯</a:t>
          </a:r>
          <a:endParaRPr lang="en-US" altLang="zh-TW" sz="1700" kern="1200" dirty="0">
            <a:solidFill>
              <a:schemeClr val="tx1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．大部分毒品犯罪呈現自然減退趨勢，應幫助這個族群康復得更快，減少傷害、降低影響</a:t>
          </a:r>
        </a:p>
      </dsp:txBody>
      <dsp:txXfrm rot="10800000">
        <a:off x="3192570" y="2167890"/>
        <a:ext cx="2430246" cy="2570006"/>
      </dsp:txXfrm>
    </dsp:sp>
    <dsp:sp modelId="{F8E7B49D-F306-490F-AD00-4F6099666E76}">
      <dsp:nvSpPr>
        <dsp:cNvPr id="0" name=""/>
        <dsp:cNvSpPr/>
      </dsp:nvSpPr>
      <dsp:spPr>
        <a:xfrm>
          <a:off x="5961406" y="289052"/>
          <a:ext cx="2589520" cy="15897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5000" b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34659-6600-46DC-8C25-45AFE42A2CCC}">
      <dsp:nvSpPr>
        <dsp:cNvPr id="0" name=""/>
        <dsp:cNvSpPr/>
      </dsp:nvSpPr>
      <dsp:spPr>
        <a:xfrm rot="10800000">
          <a:off x="5961406" y="2167890"/>
          <a:ext cx="2589520" cy="2649643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．「貫穿式保護」、「多元處遇」、「預防再犯」政策方向應強化科學實證支持</a:t>
          </a:r>
          <a:endParaRPr lang="en-US" altLang="zh-TW" sz="1700" b="1" kern="1200" dirty="0">
            <a:solidFill>
              <a:schemeClr val="tx1"/>
            </a:solidFill>
            <a:effectLst/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．科學實證為司法後盾</a:t>
          </a:r>
          <a:endParaRPr lang="en-US" altLang="zh-TW" sz="1700" b="1" kern="1200" dirty="0">
            <a:solidFill>
              <a:schemeClr val="tx1"/>
            </a:solidFill>
            <a:effectLst/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</a:t>
          </a:r>
          <a:r>
            <a:rPr lang="en-US" altLang="zh-TW" sz="1700" b="1" kern="1200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AI</a:t>
          </a:r>
          <a:r>
            <a:rPr lang="zh-TW" altLang="en-US" sz="1700" b="1" kern="1200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成為司法最佳助手</a:t>
          </a:r>
          <a:endParaRPr lang="en-US" altLang="zh-TW" sz="1700" b="1" kern="1200" dirty="0">
            <a:solidFill>
              <a:schemeClr val="tx1"/>
            </a:solidFill>
            <a:effectLst/>
            <a:latin typeface="Calibri" panose="020F0502020204030204"/>
            <a:ea typeface="新細明體" panose="02020500000000000000" pitchFamily="18" charset="-120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tx1"/>
              </a:solidFill>
              <a:effectLst/>
              <a:latin typeface="Calibri" panose="020F0502020204030204"/>
              <a:ea typeface="新細明體" panose="02020500000000000000" pitchFamily="18" charset="-120"/>
              <a:cs typeface="+mn-cs"/>
            </a:rPr>
            <a:t>．數據為促進政府掌握再犯防止的關鍵</a:t>
          </a:r>
        </a:p>
      </dsp:txBody>
      <dsp:txXfrm rot="10800000">
        <a:off x="6041043" y="2167890"/>
        <a:ext cx="2430246" cy="257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0.37846</cdr:x>
      <cdr:y>0.03237</cdr:y>
    </cdr:from>
    <cdr:to>
      <cdr:x>0.84324</cdr:x>
      <cdr:y>0.31637</cdr:y>
    </cdr:to>
    <cdr:cxnSp macro="">
      <cdr:nvCxnSpPr>
        <cdr:cNvPr id="3" name="直線單箭頭接點 2">
          <a:extLst xmlns:a="http://schemas.openxmlformats.org/drawingml/2006/main">
            <a:ext uri="{FF2B5EF4-FFF2-40B4-BE49-F238E27FC236}">
              <a16:creationId xmlns:a16="http://schemas.microsoft.com/office/drawing/2014/main" id="{83616C63-B5B7-42D8-AB9F-25BDF9BA67C4}"/>
            </a:ext>
          </a:extLst>
        </cdr:cNvPr>
        <cdr:cNvCxnSpPr/>
      </cdr:nvCxnSpPr>
      <cdr:spPr>
        <a:xfrm xmlns:a="http://schemas.openxmlformats.org/drawingml/2006/main">
          <a:off x="2101498" y="92973"/>
          <a:ext cx="2580829" cy="815814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D0E3-BB4E-45D2-B06D-5E0C184E9D85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771F7-CD21-4A8F-BD0A-9575672C1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3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21c68ef9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21c68ef9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2019</a:t>
            </a:r>
            <a:r>
              <a:rPr lang="zh-TW" altLang="en-US" dirty="0"/>
              <a:t>年完成附命戒癮治療之緩起訴處分人數有</a:t>
            </a:r>
            <a:r>
              <a:rPr lang="en-US" altLang="zh-TW" dirty="0"/>
              <a:t>6234</a:t>
            </a:r>
            <a:r>
              <a:rPr lang="zh-TW" altLang="en-US" dirty="0"/>
              <a:t>人，因此若想抽樣並推論此族群母群的特性，則在</a:t>
            </a:r>
            <a:r>
              <a:rPr lang="en-US" altLang="zh-TW" dirty="0"/>
              <a:t>95%</a:t>
            </a:r>
            <a:r>
              <a:rPr lang="zh-TW" altLang="en-US" dirty="0"/>
              <a:t>信心水準、</a:t>
            </a:r>
            <a:r>
              <a:rPr lang="en-US" altLang="zh-TW" dirty="0"/>
              <a:t>±2%</a:t>
            </a:r>
            <a:r>
              <a:rPr lang="zh-TW" altLang="en-US" dirty="0"/>
              <a:t>抽樣誤差下，至少需要抽取</a:t>
            </a:r>
            <a:r>
              <a:rPr lang="en-US" altLang="zh-TW" dirty="0"/>
              <a:t>1739</a:t>
            </a:r>
            <a:r>
              <a:rPr lang="zh-TW" altLang="en-US" dirty="0"/>
              <a:t>名樣本才為足夠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71F7-CD21-4A8F-BD0A-9575672C187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0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4618-53BC-428D-855B-E6E6887DBAA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0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4618-53BC-428D-855B-E6E6887DBAA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0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c21c68ef9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c21c68ef9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B4C2-B3EC-4CAA-B869-56B25EA1560D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7E55-FE8B-4C02-AF60-20AF7B18DA7A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5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65B1-D970-425B-98A4-E6CD1A801DD9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64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97" name="Google Shape;97;p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9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963100" y="1617533"/>
            <a:ext cx="326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963100" y="3593933"/>
            <a:ext cx="326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6021533" y="965433"/>
            <a:ext cx="5210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21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124" y="520"/>
            <a:ext cx="12188089" cy="6857576"/>
            <a:chOff x="92" y="390"/>
            <a:chExt cx="9141067" cy="5143182"/>
          </a:xfrm>
        </p:grpSpPr>
        <p:sp>
          <p:nvSpPr>
            <p:cNvPr id="23" name="Google Shape;23;p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" name="Google Shape;27;p3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4066000" y="1469133"/>
            <a:ext cx="40600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2755067" y="748151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066000" y="4083233"/>
            <a:ext cx="4060000" cy="12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6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6"/>
          <p:cNvGrpSpPr/>
          <p:nvPr/>
        </p:nvGrpSpPr>
        <p:grpSpPr>
          <a:xfrm>
            <a:off x="1894" y="260"/>
            <a:ext cx="12188212" cy="6857480"/>
            <a:chOff x="0" y="390"/>
            <a:chExt cx="9141159" cy="5143110"/>
          </a:xfrm>
        </p:grpSpPr>
        <p:sp>
          <p:nvSpPr>
            <p:cNvPr id="328" name="Google Shape;328;p2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6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5" name="Google Shape;335;p26"/>
          <p:cNvSpPr txBox="1">
            <a:spLocks noGrp="1"/>
          </p:cNvSpPr>
          <p:nvPr>
            <p:ph type="title"/>
          </p:nvPr>
        </p:nvSpPr>
        <p:spPr>
          <a:xfrm>
            <a:off x="3011400" y="5129667"/>
            <a:ext cx="6169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6"/>
          <p:cNvSpPr txBox="1">
            <a:spLocks noGrp="1"/>
          </p:cNvSpPr>
          <p:nvPr>
            <p:ph type="subTitle" idx="1"/>
          </p:nvPr>
        </p:nvSpPr>
        <p:spPr>
          <a:xfrm>
            <a:off x="3011400" y="1835933"/>
            <a:ext cx="6169200" cy="2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8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3"/>
          <p:cNvGrpSpPr/>
          <p:nvPr/>
        </p:nvGrpSpPr>
        <p:grpSpPr>
          <a:xfrm>
            <a:off x="1" y="520"/>
            <a:ext cx="12188212" cy="6857480"/>
            <a:chOff x="0" y="390"/>
            <a:chExt cx="9141159" cy="5143110"/>
          </a:xfrm>
        </p:grpSpPr>
        <p:sp>
          <p:nvSpPr>
            <p:cNvPr id="127" name="Google Shape;127;p1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3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chemeClr val="accent2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" name="Google Shape;134;p13"/>
          <p:cNvSpPr txBox="1">
            <a:spLocks noGrp="1"/>
          </p:cNvSpPr>
          <p:nvPr>
            <p:ph type="title" hasCustomPrompt="1"/>
          </p:nvPr>
        </p:nvSpPr>
        <p:spPr>
          <a:xfrm>
            <a:off x="6704667" y="3216184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7919600" y="2908217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2"/>
          </p:nvPr>
        </p:nvSpPr>
        <p:spPr>
          <a:xfrm>
            <a:off x="7919600" y="3313401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3" hasCustomPrompt="1"/>
          </p:nvPr>
        </p:nvSpPr>
        <p:spPr>
          <a:xfrm>
            <a:off x="6704667" y="5200367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4"/>
          </p:nvPr>
        </p:nvSpPr>
        <p:spPr>
          <a:xfrm>
            <a:off x="7919600" y="4892400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5"/>
          </p:nvPr>
        </p:nvSpPr>
        <p:spPr>
          <a:xfrm>
            <a:off x="7919600" y="5297585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6"/>
          </p:nvPr>
        </p:nvSpPr>
        <p:spPr>
          <a:xfrm>
            <a:off x="950800" y="593367"/>
            <a:ext cx="10290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7" hasCustomPrompt="1"/>
          </p:nvPr>
        </p:nvSpPr>
        <p:spPr>
          <a:xfrm>
            <a:off x="1140000" y="2121684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2354933" y="1813717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2354933" y="2218901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3" hasCustomPrompt="1"/>
          </p:nvPr>
        </p:nvSpPr>
        <p:spPr>
          <a:xfrm>
            <a:off x="1140000" y="4105867"/>
            <a:ext cx="938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2354933" y="3797900"/>
            <a:ext cx="331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667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5"/>
          </p:nvPr>
        </p:nvSpPr>
        <p:spPr>
          <a:xfrm>
            <a:off x="2354933" y="4203085"/>
            <a:ext cx="331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50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4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7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3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07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F89-D9B0-4B27-A787-65BDA5173327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85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BE8EB8-04A4-407A-A86F-9BC40BC5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48CCD27-F06C-4BD5-98BE-A491F4E81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C39353-DB2A-4B6A-903C-96505036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3024-D6CF-42A9-9877-97EA15925174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6C4C71-03F7-4A02-8742-85ED49E1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F0A8FE-1080-49BE-BD1C-5B07B535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9BE0-BC27-4A06-AA43-44ABF10069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1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4C7E-9746-49CB-9843-9EC34910A905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9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96D3-FA4B-4D80-A25B-36E37511E334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27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FF5-EBAF-4601-BBD2-0169F1D524BE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88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C8BC-194E-49D8-B149-1B05EAA08E66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66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968F-3955-435C-98F3-056BD045A7E6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1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008AA5-B697-43D0-82CE-BEE924184CE0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4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0CDE-0FA1-4C35-9CC2-C52CB9A6C68A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84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6EAE5C-744F-4B32-BFDC-F0B7E940622E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B6C10-42DC-4429-851B-A4122A135D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  <p:sldLayoutId id="2147483718" r:id="rId14"/>
    <p:sldLayoutId id="2147483719" r:id="rId15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4D0639FC-61E3-4079-B4BA-10E9C1A168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096" cy="6853476"/>
          </a:xfrm>
          <a:prstGeom prst="rect">
            <a:avLst/>
          </a:prstGeom>
        </p:spPr>
      </p:pic>
      <p:pic>
        <p:nvPicPr>
          <p:cNvPr id="14" name="Picture 2" descr="司法保護(去背)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1556" r="4268" b="3632"/>
          <a:stretch>
            <a:fillRect/>
          </a:stretch>
        </p:blipFill>
        <p:spPr bwMode="auto">
          <a:xfrm>
            <a:off x="9887399" y="44624"/>
            <a:ext cx="2257273" cy="922429"/>
          </a:xfrm>
          <a:prstGeom prst="rect">
            <a:avLst/>
          </a:prstGeom>
          <a:noFill/>
          <a:ln>
            <a:noFill/>
          </a:ln>
          <a:effectLst>
            <a:outerShdw dist="104727" dir="842175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alphaModFix amt="80000"/>
                  </a:blip>
                  <a:srcRect l="8923" t="1556" r="4268" b="3632"/>
                  <a:stretch>
                    <a:fillRect r="-20708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-132202" y="-340845"/>
            <a:ext cx="3575765" cy="1459307"/>
            <a:chOff x="3350434" y="1502868"/>
            <a:chExt cx="3575765" cy="1459307"/>
          </a:xfrm>
        </p:grpSpPr>
        <p:sp>
          <p:nvSpPr>
            <p:cNvPr id="19" name="手繪多邊形 18">
              <a:extLst>
                <a:ext uri="{FF2B5EF4-FFF2-40B4-BE49-F238E27FC236}">
                  <a16:creationId xmlns:a16="http://schemas.microsoft.com/office/drawing/2014/main" id="{9C60AC44-7D95-459E-B49B-9B9F9A2AE98C}"/>
                </a:ext>
              </a:extLst>
            </p:cNvPr>
            <p:cNvSpPr/>
            <p:nvPr/>
          </p:nvSpPr>
          <p:spPr>
            <a:xfrm rot="9628212">
              <a:off x="3350434" y="1502868"/>
              <a:ext cx="2410049" cy="1459307"/>
            </a:xfrm>
            <a:custGeom>
              <a:avLst/>
              <a:gdLst>
                <a:gd name="connsiteX0" fmla="*/ 2085193 w 2410049"/>
                <a:gd name="connsiteY0" fmla="*/ 1459307 h 1459307"/>
                <a:gd name="connsiteX1" fmla="*/ 0 w 2410049"/>
                <a:gd name="connsiteY1" fmla="*/ 719681 h 1459307"/>
                <a:gd name="connsiteX2" fmla="*/ 877911 w 2410049"/>
                <a:gd name="connsiteY2" fmla="*/ 0 h 1459307"/>
                <a:gd name="connsiteX3" fmla="*/ 2410049 w 2410049"/>
                <a:gd name="connsiteY3" fmla="*/ 543455 h 1459307"/>
                <a:gd name="connsiteX4" fmla="*/ 2085193 w 2410049"/>
                <a:gd name="connsiteY4" fmla="*/ 1459307 h 145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049" h="1459307">
                  <a:moveTo>
                    <a:pt x="2085193" y="1459307"/>
                  </a:moveTo>
                  <a:lnTo>
                    <a:pt x="0" y="719681"/>
                  </a:lnTo>
                  <a:lnTo>
                    <a:pt x="877911" y="0"/>
                  </a:lnTo>
                  <a:lnTo>
                    <a:pt x="2410049" y="543455"/>
                  </a:lnTo>
                  <a:lnTo>
                    <a:pt x="2085193" y="1459307"/>
                  </a:lnTo>
                  <a:close/>
                </a:path>
              </a:pathLst>
            </a:custGeom>
            <a:solidFill>
              <a:srgbClr val="057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TW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0" name="手繪多邊形 19">
              <a:extLst>
                <a:ext uri="{FF2B5EF4-FFF2-40B4-BE49-F238E27FC236}">
                  <a16:creationId xmlns:a16="http://schemas.microsoft.com/office/drawing/2014/main" id="{6DD340B4-B845-47E7-B58F-302825E8E44B}"/>
                </a:ext>
              </a:extLst>
            </p:cNvPr>
            <p:cNvSpPr/>
            <p:nvPr/>
          </p:nvSpPr>
          <p:spPr>
            <a:xfrm rot="2760812">
              <a:off x="5421573" y="1611017"/>
              <a:ext cx="750097" cy="1486978"/>
            </a:xfrm>
            <a:custGeom>
              <a:avLst/>
              <a:gdLst>
                <a:gd name="connsiteX0" fmla="*/ 0 w 750097"/>
                <a:gd name="connsiteY0" fmla="*/ 389886 h 1486978"/>
                <a:gd name="connsiteX1" fmla="*/ 376331 w 750097"/>
                <a:gd name="connsiteY1" fmla="*/ 0 h 1486978"/>
                <a:gd name="connsiteX2" fmla="*/ 339509 w 750097"/>
                <a:gd name="connsiteY2" fmla="*/ 97715 h 1486978"/>
                <a:gd name="connsiteX3" fmla="*/ 314069 w 750097"/>
                <a:gd name="connsiteY3" fmla="*/ 211255 h 1486978"/>
                <a:gd name="connsiteX4" fmla="*/ 505172 w 750097"/>
                <a:gd name="connsiteY4" fmla="*/ 882219 h 1486978"/>
                <a:gd name="connsiteX5" fmla="*/ 688164 w 750097"/>
                <a:gd name="connsiteY5" fmla="*/ 999407 h 1486978"/>
                <a:gd name="connsiteX6" fmla="*/ 750097 w 750097"/>
                <a:gd name="connsiteY6" fmla="*/ 1012015 h 1486978"/>
                <a:gd name="connsiteX7" fmla="*/ 291647 w 750097"/>
                <a:gd name="connsiteY7" fmla="*/ 1486978 h 1486978"/>
                <a:gd name="connsiteX8" fmla="*/ 0 w 750097"/>
                <a:gd name="connsiteY8" fmla="*/ 389886 h 148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097" h="1486978">
                  <a:moveTo>
                    <a:pt x="0" y="389886"/>
                  </a:moveTo>
                  <a:lnTo>
                    <a:pt x="376331" y="0"/>
                  </a:lnTo>
                  <a:lnTo>
                    <a:pt x="339509" y="97715"/>
                  </a:lnTo>
                  <a:cubicBezTo>
                    <a:pt x="328678" y="134000"/>
                    <a:pt x="320115" y="171936"/>
                    <a:pt x="314069" y="211255"/>
                  </a:cubicBezTo>
                  <a:cubicBezTo>
                    <a:pt x="275090" y="464777"/>
                    <a:pt x="349323" y="725405"/>
                    <a:pt x="505172" y="882219"/>
                  </a:cubicBezTo>
                  <a:cubicBezTo>
                    <a:pt x="561425" y="938820"/>
                    <a:pt x="623710" y="977651"/>
                    <a:pt x="688164" y="999407"/>
                  </a:cubicBezTo>
                  <a:lnTo>
                    <a:pt x="750097" y="1012015"/>
                  </a:lnTo>
                  <a:lnTo>
                    <a:pt x="291647" y="1486978"/>
                  </a:lnTo>
                  <a:lnTo>
                    <a:pt x="0" y="389886"/>
                  </a:lnTo>
                  <a:close/>
                </a:path>
              </a:pathLst>
            </a:custGeom>
            <a:solidFill>
              <a:srgbClr val="057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TW" altLang="en-US" sz="3200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7"/>
            <a:stretch/>
          </p:blipFill>
          <p:spPr>
            <a:xfrm>
              <a:off x="3609974" y="1845148"/>
              <a:ext cx="1525905" cy="965574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462" y="1927171"/>
              <a:ext cx="994737" cy="85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0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087" y="1256570"/>
            <a:ext cx="11110785" cy="11973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年法務部媒體茶敘  </a:t>
            </a:r>
            <a:b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治療優先的毒品防治政策是有效的</a:t>
            </a:r>
            <a:b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施用毒品多元處遇成效評估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C8BC-194E-49D8-B149-1B05EAA08E66}" type="datetime1">
              <a:rPr lang="zh-TW" altLang="en-US" smtClean="0"/>
              <a:t>2023/4/18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94" y="2680914"/>
            <a:ext cx="1693769" cy="194572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2165507" y="4853669"/>
            <a:ext cx="7860983" cy="14955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法務部司法官學院犯罪防治研究中心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顧以謙研究員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416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6BB2E67-9F47-4FD0-8076-6C9D4E1C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428480" cy="774086"/>
          </a:xfrm>
        </p:spPr>
        <p:txBody>
          <a:bodyPr/>
          <a:lstStyle/>
          <a:p>
            <a:r>
              <a:rPr lang="zh-TW" altLang="en-US" dirty="0"/>
              <a:t>選擇最終模型的指標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0A07F4-8AB5-4A02-A835-142F92C9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96D3-FA4B-4D80-A25B-36E37511E334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9" name="文字版面配置區 9">
            <a:extLst>
              <a:ext uri="{FF2B5EF4-FFF2-40B4-BE49-F238E27FC236}">
                <a16:creationId xmlns:a16="http://schemas.microsoft.com/office/drawing/2014/main" id="{C2639720-838C-41AE-83E3-44B723A136E8}"/>
              </a:ext>
            </a:extLst>
          </p:cNvPr>
          <p:cNvSpPr txBox="1">
            <a:spLocks/>
          </p:cNvSpPr>
          <p:nvPr/>
        </p:nvSpPr>
        <p:spPr>
          <a:xfrm>
            <a:off x="138649" y="1060689"/>
            <a:ext cx="11768871" cy="515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127000" algn="l" defTabSz="914400">
              <a:lnSpc>
                <a:spcPct val="150000"/>
              </a:lnSpc>
              <a:buClr>
                <a:srgbClr val="211E42"/>
              </a:buClr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在得出各模型結果後，並參考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Nagin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等人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(Jones &amp; Nagin, 2007; Nagin, 1999; 2005) 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模型篩選的建議，選擇最適合的模型，包括：</a:t>
            </a:r>
            <a:endParaRPr lang="en-US" altLang="zh-TW" sz="2400" kern="0" dirty="0">
              <a:solidFill>
                <a:srgbClr val="211E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342900" algn="l" defTabSz="914400">
              <a:lnSpc>
                <a:spcPct val="150000"/>
              </a:lnSpc>
              <a:buClr>
                <a:srgbClr val="211E42"/>
              </a:buClr>
              <a:buFont typeface="Arial" panose="020B0604020202020204" pitchFamily="34" charset="0"/>
              <a:buChar char="•"/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盡可能精簡 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(parsimony)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，只保留最有意義的組別</a:t>
            </a:r>
          </a:p>
          <a:p>
            <a:pPr marL="469900" indent="-342900" algn="l" defTabSz="914400">
              <a:lnSpc>
                <a:spcPct val="150000"/>
              </a:lnSpc>
              <a:buClr>
                <a:srgbClr val="211E42"/>
              </a:buClr>
              <a:buFont typeface="Arial" panose="020B0604020202020204" pitchFamily="34" charset="0"/>
              <a:buChar char="•"/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各組人數最少包括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的樣本數</a:t>
            </a:r>
          </a:p>
          <a:p>
            <a:pPr marL="469900" indent="-342900" algn="l" defTabSz="914400">
              <a:lnSpc>
                <a:spcPct val="150000"/>
              </a:lnSpc>
              <a:buClr>
                <a:srgbClr val="211E42"/>
              </a:buClr>
              <a:buFont typeface="Arial" panose="020B0604020202020204" pitchFamily="34" charset="0"/>
              <a:buChar char="•"/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各組平均事後概率 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(posterior probability) 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或以上。</a:t>
            </a:r>
          </a:p>
          <a:p>
            <a:pPr marL="469900" indent="-342900" algn="l" defTabSz="914400">
              <a:lnSpc>
                <a:spcPct val="150000"/>
              </a:lnSpc>
              <a:buClr>
                <a:srgbClr val="211E42"/>
              </a:buClr>
              <a:buFont typeface="Arial" panose="020B0604020202020204" pitchFamily="34" charset="0"/>
              <a:buChar char="•"/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每組的正確分類賠率 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(odds of correct classification, OCC) 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最少值為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469900" indent="-342900" algn="l" defTabSz="914400">
              <a:lnSpc>
                <a:spcPct val="150000"/>
              </a:lnSpc>
              <a:buClr>
                <a:srgbClr val="211E42"/>
              </a:buClr>
              <a:buFont typeface="Arial" panose="020B0604020202020204" pitchFamily="34" charset="0"/>
              <a:buChar char="•"/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貝葉斯信息量準則 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(Bayesian information criterion, BIC) 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值為最大值。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(BIC</a:t>
            </a: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值在此方法中均為負值，在此取最少負數值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9900" indent="-342900" algn="l" defTabSz="914400">
              <a:lnSpc>
                <a:spcPct val="150000"/>
              </a:lnSpc>
              <a:buClr>
                <a:srgbClr val="211E42"/>
              </a:buClr>
              <a:buFont typeface="Arial" panose="020B0604020202020204" pitchFamily="34" charset="0"/>
              <a:buChar char="•"/>
            </a:pPr>
            <a:r>
              <a:rPr lang="zh-TW" altLang="en-US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計算貝式因子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(Bayes factor, </a:t>
            </a:r>
            <a:r>
              <a:rPr lang="en-US" altLang="zh-TW" sz="2400" i="1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400" kern="0" baseline="3000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模型一</a:t>
            </a:r>
            <a:r>
              <a:rPr lang="en-US" altLang="zh-TW" sz="2400" kern="0" baseline="3000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 - </a:t>
            </a:r>
            <a:r>
              <a:rPr lang="zh-TW" altLang="en-US" sz="2400" kern="0" baseline="3000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模型二</a:t>
            </a:r>
            <a:r>
              <a:rPr lang="en-US" altLang="zh-TW" sz="2400" kern="0" baseline="3000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</a:t>
            </a:r>
            <a:r>
              <a:rPr lang="en-US" altLang="zh-TW" sz="2400" kern="0" dirty="0">
                <a:solidFill>
                  <a:srgbClr val="211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73DD56C-0C89-4CFF-8F4C-624BEF18D4B9}"/>
              </a:ext>
            </a:extLst>
          </p:cNvPr>
          <p:cNvGrpSpPr/>
          <p:nvPr/>
        </p:nvGrpSpPr>
        <p:grpSpPr>
          <a:xfrm>
            <a:off x="1494971" y="2090057"/>
            <a:ext cx="7690646" cy="2133600"/>
            <a:chOff x="1494971" y="2090057"/>
            <a:chExt cx="7690646" cy="2133600"/>
          </a:xfrm>
        </p:grpSpPr>
        <p:sp>
          <p:nvSpPr>
            <p:cNvPr id="3" name="橢圓 2">
              <a:extLst>
                <a:ext uri="{FF2B5EF4-FFF2-40B4-BE49-F238E27FC236}">
                  <a16:creationId xmlns:a16="http://schemas.microsoft.com/office/drawing/2014/main" id="{07961286-88BB-42A5-8A37-A3D88CCDB209}"/>
                </a:ext>
              </a:extLst>
            </p:cNvPr>
            <p:cNvSpPr/>
            <p:nvPr/>
          </p:nvSpPr>
          <p:spPr>
            <a:xfrm>
              <a:off x="1494971" y="2090057"/>
              <a:ext cx="2322286" cy="2133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dirty="0"/>
                <a:t>精簡</a:t>
              </a: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4DB89534-26FA-4480-A29E-B1F76631B081}"/>
                </a:ext>
              </a:extLst>
            </p:cNvPr>
            <p:cNvSpPr/>
            <p:nvPr/>
          </p:nvSpPr>
          <p:spPr>
            <a:xfrm>
              <a:off x="4179151" y="2090057"/>
              <a:ext cx="2322286" cy="2133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dirty="0"/>
                <a:t>正確</a:t>
              </a: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619498C5-8E1F-4FB4-BD74-62C3B00E048C}"/>
                </a:ext>
              </a:extLst>
            </p:cNvPr>
            <p:cNvSpPr/>
            <p:nvPr/>
          </p:nvSpPr>
          <p:spPr>
            <a:xfrm>
              <a:off x="6863331" y="2090057"/>
              <a:ext cx="2322286" cy="2133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dirty="0"/>
                <a:t>具代表性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8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C73825-B726-4D2C-BEEE-6B22D4B2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8F1B8E8-D5E3-4E97-A706-A6BD617404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9279" y="393866"/>
            <a:ext cx="10516401" cy="5848005"/>
          </a:xfrm>
          <a:prstGeom prst="rect">
            <a:avLst/>
          </a:prstGeom>
        </p:spPr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CA4602-82F3-4D11-919E-68C356C6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96D3-FA4B-4D80-A25B-36E37511E334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4535A3F-D079-4526-9F16-94A1FDEC13F7}"/>
              </a:ext>
            </a:extLst>
          </p:cNvPr>
          <p:cNvSpPr/>
          <p:nvPr/>
        </p:nvSpPr>
        <p:spPr>
          <a:xfrm>
            <a:off x="4246880" y="2062480"/>
            <a:ext cx="2997200" cy="2316480"/>
          </a:xfrm>
          <a:prstGeom prst="ellipse">
            <a:avLst/>
          </a:prstGeom>
          <a:noFill/>
          <a:ln w="28575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640054" y="1920917"/>
            <a:ext cx="11064267" cy="3746352"/>
            <a:chOff x="640054" y="1920917"/>
            <a:chExt cx="11064267" cy="374635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54" y="1920917"/>
              <a:ext cx="5800096" cy="3746352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6704996" y="2085933"/>
              <a:ext cx="4999325" cy="34163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gradFill>
                    <a:gsLst>
                      <a:gs pos="0">
                        <a:srgbClr val="E7E6E6">
                          <a:lumMod val="75000"/>
                        </a:srgbClr>
                      </a:gs>
                      <a:gs pos="19000">
                        <a:prstClr val="black">
                          <a:lumMod val="85000"/>
                          <a:lumOff val="15000"/>
                        </a:prstClr>
                      </a:gs>
                      <a:gs pos="87000">
                        <a:srgbClr val="ED7D31">
                          <a:lumMod val="75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毒品犯罪多元軌跡分析</a:t>
              </a:r>
              <a:endParaRPr kumimoji="0" lang="en-US" altLang="zh-TW" sz="2400" b="1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E7E6E6">
                        <a:lumMod val="75000"/>
                      </a:srgbClr>
                    </a:gs>
                    <a:gs pos="19000">
                      <a:prstClr val="black">
                        <a:lumMod val="85000"/>
                        <a:lumOff val="15000"/>
                      </a:prstClr>
                    </a:gs>
                    <a:gs pos="87000">
                      <a:srgbClr val="ED7D31">
                        <a:lumMod val="7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捕捉不同組別之毒品再犯型態，</a:t>
              </a:r>
              <a:endParaRPr kumimoji="0" lang="en-US" altLang="zh-TW" sz="2400" b="0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如第</a:t>
              </a:r>
              <a:r>
                <a:rPr kumimoji="0" lang="en-US" altLang="zh-TW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4</a:t>
              </a:r>
              <a:r>
                <a:rPr kumimoji="0" lang="zh-TW" altLang="en-US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組於初犯後，</a:t>
              </a:r>
              <a:r>
                <a:rPr kumimoji="0" lang="en-US" altLang="zh-TW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180</a:t>
              </a:r>
              <a:r>
                <a:rPr kumimoji="0" lang="zh-TW" altLang="en-US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天內發展至高峰後快速下降，於</a:t>
              </a:r>
              <a:r>
                <a:rPr kumimoji="0" lang="en-US" altLang="zh-TW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720</a:t>
              </a:r>
              <a:r>
                <a:rPr kumimoji="0" lang="zh-TW" altLang="en-US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天內終止之型態。</a:t>
              </a:r>
              <a:endParaRPr kumimoji="0" lang="en-US" altLang="zh-TW" sz="2400" b="0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0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300" normalizeH="0" baseline="0" noProof="0" dirty="0">
                  <a:ln w="12700" cmpd="sng">
                    <a:noFill/>
                    <a:prstDash val="solid"/>
                  </a:ln>
                  <a:solidFill>
                    <a:srgbClr val="C00000"/>
                  </a:solidFill>
                  <a:effectLst/>
                  <a:uLnTx/>
                  <a:uFillTx/>
                  <a:latin typeface="王漢宗特黑體繁" panose="02000500000000000000" pitchFamily="2" charset="-120"/>
                  <a:ea typeface="王漢宗特黑體繁" panose="02000500000000000000" pitchFamily="2" charset="-120"/>
                  <a:cs typeface="+mn-cs"/>
                </a:rPr>
                <a:t>由此動態發展，可探索不同再犯軌跡，進而找尋犯罪終止關鍵。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308249" y="332064"/>
            <a:ext cx="8263802" cy="5355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70AD47">
                        <a:lumMod val="60000"/>
                        <a:lumOff val="40000"/>
                      </a:srgbClr>
                    </a:gs>
                    <a:gs pos="19000">
                      <a:srgbClr val="70AD47">
                        <a:lumMod val="50000"/>
                      </a:srgbClr>
                    </a:gs>
                    <a:gs pos="87000">
                      <a:srgbClr val="70AD47">
                        <a:lumMod val="7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rPr>
              <a:t>司法官學院</a:t>
            </a:r>
            <a:endParaRPr kumimoji="0" lang="en-US" altLang="zh-TW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>
                <a:gsLst>
                  <a:gs pos="0">
                    <a:srgbClr val="70AD47">
                      <a:lumMod val="60000"/>
                      <a:lumOff val="40000"/>
                    </a:srgbClr>
                  </a:gs>
                  <a:gs pos="19000">
                    <a:srgbClr val="70AD47">
                      <a:lumMod val="50000"/>
                    </a:srgbClr>
                  </a:gs>
                  <a:gs pos="87000">
                    <a:srgbClr val="70AD47">
                      <a:lumMod val="75000"/>
                    </a:srgbClr>
                  </a:gs>
                </a:gsLst>
                <a:lin ang="5400000"/>
              </a:gradFill>
              <a:effectLst/>
              <a:uLnTx/>
              <a:uFillTx/>
              <a:latin typeface="王漢宗特黑體繁" panose="02000500000000000000" pitchFamily="2" charset="-120"/>
              <a:ea typeface="王漢宗特黑體繁" panose="02000500000000000000" pitchFamily="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70AD47">
                        <a:lumMod val="60000"/>
                        <a:lumOff val="40000"/>
                      </a:srgbClr>
                    </a:gs>
                    <a:gs pos="19000">
                      <a:srgbClr val="70AD47">
                        <a:lumMod val="50000"/>
                      </a:srgbClr>
                    </a:gs>
                    <a:gs pos="87000">
                      <a:srgbClr val="70AD47">
                        <a:lumMod val="7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rPr>
              <a:t>毒品施用行為多元處遇之成效評估與比較</a:t>
            </a:r>
            <a:endParaRPr kumimoji="0" lang="en-US" altLang="zh-TW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>
                <a:gsLst>
                  <a:gs pos="0">
                    <a:srgbClr val="70AD47">
                      <a:lumMod val="60000"/>
                      <a:lumOff val="40000"/>
                    </a:srgbClr>
                  </a:gs>
                  <a:gs pos="19000">
                    <a:srgbClr val="70AD47">
                      <a:lumMod val="50000"/>
                    </a:srgbClr>
                  </a:gs>
                  <a:gs pos="87000">
                    <a:srgbClr val="70AD47">
                      <a:lumMod val="75000"/>
                    </a:srgbClr>
                  </a:gs>
                </a:gsLst>
                <a:lin ang="5400000"/>
              </a:gradFill>
              <a:effectLst/>
              <a:uLnTx/>
              <a:uFillTx/>
              <a:latin typeface="王漢宗特黑體繁" panose="02000500000000000000" pitchFamily="2" charset="-120"/>
              <a:ea typeface="王漢宗特黑體繁" panose="02000500000000000000" pitchFamily="2" charset="-120"/>
              <a:cs typeface="+mn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256611" y="1271377"/>
            <a:ext cx="8447710" cy="928456"/>
            <a:chOff x="930846" y="1652156"/>
            <a:chExt cx="8447710" cy="928456"/>
          </a:xfrm>
        </p:grpSpPr>
        <p:sp>
          <p:nvSpPr>
            <p:cNvPr id="9" name="矩形 8"/>
            <p:cNvSpPr/>
            <p:nvPr/>
          </p:nvSpPr>
          <p:spPr>
            <a:xfrm>
              <a:off x="930846" y="1652156"/>
              <a:ext cx="6369031" cy="418388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內容版面配置區 2">
              <a:extLst>
                <a:ext uri="{FF2B5EF4-FFF2-40B4-BE49-F238E27FC236}">
                  <a16:creationId xmlns:a16="http://schemas.microsoft.com/office/drawing/2014/main" id="{E27B6076-C893-4682-81CC-FE42A4220318}"/>
                </a:ext>
              </a:extLst>
            </p:cNvPr>
            <p:cNvSpPr txBox="1">
              <a:spLocks/>
            </p:cNvSpPr>
            <p:nvPr/>
          </p:nvSpPr>
          <p:spPr>
            <a:xfrm>
              <a:off x="974476" y="1658270"/>
              <a:ext cx="8404080" cy="92234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zh-TW"/>
              </a:defPPr>
              <a:lvl1pPr indent="0" algn="just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None/>
                <a:defRPr sz="2400" b="1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64008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96012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28016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160020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192024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>
                  <a:solidFill>
                    <a:schemeClr val="accent1">
                      <a:lumMod val="75000"/>
                    </a:schemeClr>
                  </a:solidFill>
                </a:defRPr>
              </a:lvl6pPr>
              <a:lvl7pPr marL="224028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>
                  <a:solidFill>
                    <a:schemeClr val="accent1">
                      <a:lumMod val="75000"/>
                    </a:schemeClr>
                  </a:solidFill>
                </a:defRPr>
              </a:lvl7pPr>
              <a:lvl8pPr marL="256032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>
                  <a:solidFill>
                    <a:schemeClr val="accent1">
                      <a:lumMod val="75000"/>
                    </a:schemeClr>
                  </a:solidFill>
                </a:defRPr>
              </a:lvl8pPr>
              <a:lvl9pPr marL="288036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>
                  <a:solidFill>
                    <a:schemeClr val="accent1">
                      <a:lumMod val="75000"/>
                    </a:schemeClr>
                  </a:solidFill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11000"/>
                </a:lnSpc>
                <a:spcBef>
                  <a:spcPts val="930"/>
                </a:spcBef>
                <a:spcAft>
                  <a:spcPts val="0"/>
                </a:spcAft>
                <a:buClrTx/>
                <a:buSzTx/>
                <a:buFont typeface="Corbel" panose="020B0503020204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毒品犯罪多元軌跡分析有助於探尋再犯防止關鍵因子。</a:t>
              </a: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15356BB8-6255-4B79-921E-9DA337FAB5C7}"/>
              </a:ext>
            </a:extLst>
          </p:cNvPr>
          <p:cNvSpPr txBox="1"/>
          <p:nvPr/>
        </p:nvSpPr>
        <p:spPr>
          <a:xfrm>
            <a:off x="0" y="57810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毒品再犯軌跡分類為</a:t>
            </a:r>
            <a:r>
              <a:rPr lang="en-US" altLang="zh-TW" sz="1600" dirty="0"/>
              <a:t>5</a:t>
            </a:r>
            <a:r>
              <a:rPr lang="zh-TW" altLang="en-US" sz="1600" dirty="0"/>
              <a:t>種類型（持續犯、緩降型中止犯、偶發中止犯、飆升型中止犯、偶發犯），其中以第</a:t>
            </a:r>
            <a:r>
              <a:rPr lang="en-US" altLang="zh-TW" sz="1600" dirty="0"/>
              <a:t>4</a:t>
            </a:r>
            <a:r>
              <a:rPr lang="zh-TW" altLang="en-US" sz="1600" dirty="0"/>
              <a:t>組（橘線）代表的飆升型中止犯最值得關注，如能針對此種飆升型態的犯罪軌跡進行早期介入、早期療癒，則有機會藉由控制此組「早發性毒品犯罪」</a:t>
            </a:r>
            <a:r>
              <a:rPr lang="en-US" altLang="zh-TW" sz="1600" dirty="0"/>
              <a:t>(</a:t>
            </a:r>
            <a:r>
              <a:rPr lang="zh-TW" altLang="en-US" sz="1600" dirty="0"/>
              <a:t>個案的行為特性，初始再犯頻率迅速衝高，但約半年後，犯行又迅速歸零</a:t>
            </a:r>
            <a:r>
              <a:rPr lang="en-US" altLang="zh-TW" sz="1600" dirty="0"/>
              <a:t>)</a:t>
            </a:r>
            <a:r>
              <a:rPr lang="zh-TW" altLang="en-US" sz="1600" dirty="0"/>
              <a:t>，進而降低整體再犯人數與比率。</a:t>
            </a:r>
          </a:p>
        </p:txBody>
      </p:sp>
      <p:sp>
        <p:nvSpPr>
          <p:cNvPr id="6" name="圖說文字: 直線 5">
            <a:extLst>
              <a:ext uri="{FF2B5EF4-FFF2-40B4-BE49-F238E27FC236}">
                <a16:creationId xmlns:a16="http://schemas.microsoft.com/office/drawing/2014/main" id="{FC123507-3C9A-4A26-A9C2-718FA9459E41}"/>
              </a:ext>
            </a:extLst>
          </p:cNvPr>
          <p:cNvSpPr/>
          <p:nvPr/>
        </p:nvSpPr>
        <p:spPr>
          <a:xfrm>
            <a:off x="2742321" y="2146288"/>
            <a:ext cx="1072211" cy="508000"/>
          </a:xfrm>
          <a:prstGeom prst="borderCallout1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飆升型</a:t>
            </a:r>
          </a:p>
        </p:txBody>
      </p:sp>
      <p:sp>
        <p:nvSpPr>
          <p:cNvPr id="7" name="圖說文字: 雙折線 6">
            <a:extLst>
              <a:ext uri="{FF2B5EF4-FFF2-40B4-BE49-F238E27FC236}">
                <a16:creationId xmlns:a16="http://schemas.microsoft.com/office/drawing/2014/main" id="{273207F2-7104-4EB9-9262-E383B1CBB892}"/>
              </a:ext>
            </a:extLst>
          </p:cNvPr>
          <p:cNvSpPr/>
          <p:nvPr/>
        </p:nvSpPr>
        <p:spPr>
          <a:xfrm>
            <a:off x="5008879" y="2313604"/>
            <a:ext cx="907920" cy="76487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2111"/>
              <a:gd name="adj8" fmla="val 14048"/>
            </a:avLst>
          </a:prstGeom>
          <a:noFill/>
          <a:ln w="19050">
            <a:solidFill>
              <a:srgbClr val="FF373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3737"/>
                  </a:solidFill>
                </a:ln>
                <a:solidFill>
                  <a:schemeClr val="tx1"/>
                </a:solidFill>
              </a:rPr>
              <a:t>持續犯</a:t>
            </a:r>
          </a:p>
        </p:txBody>
      </p:sp>
    </p:spTree>
    <p:extLst>
      <p:ext uri="{BB962C8B-B14F-4D97-AF65-F5344CB8AC3E}">
        <p14:creationId xmlns:p14="http://schemas.microsoft.com/office/powerpoint/2010/main" val="24080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77DC6E-C903-4AA0-8C77-C19F9029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846945" cy="968440"/>
          </a:xfrm>
        </p:spPr>
        <p:txBody>
          <a:bodyPr>
            <a:normAutofit/>
          </a:bodyPr>
          <a:lstStyle/>
          <a:p>
            <a:r>
              <a:rPr lang="zh-TW" altLang="en-US" b="1" dirty="0"/>
              <a:t>結論：再犯預防，從科學實證出發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ABF80E-3ED3-4255-9F45-921D47D7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F89-D9B0-4B27-A787-65BDA5173327}" type="datetime1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45C8D66-071E-4206-86E6-9627D882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BB7495A1-4A06-4377-8EF9-B9B4481E3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167501"/>
              </p:ext>
            </p:extLst>
          </p:nvPr>
        </p:nvGraphicFramePr>
        <p:xfrm>
          <a:off x="1214438" y="1385888"/>
          <a:ext cx="8815388" cy="481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48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245BD8B-4272-463F-9760-469649E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406" y="375892"/>
            <a:ext cx="7932696" cy="2316508"/>
          </a:xfrm>
        </p:spPr>
        <p:txBody>
          <a:bodyPr/>
          <a:lstStyle/>
          <a:p>
            <a:r>
              <a:rPr lang="en-US" altLang="zh-TW" sz="3200" b="1" dirty="0"/>
              <a:t>″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Good intentions don’t work, mechanisms </a:t>
            </a:r>
            <a:r>
              <a:rPr lang="en-US" altLang="zh-TW" sz="3200" dirty="0"/>
              <a:t>do.</a:t>
            </a:r>
            <a:r>
              <a:rPr lang="zh-TW" altLang="en-US" sz="3200" dirty="0"/>
              <a:t> </a:t>
            </a:r>
            <a:r>
              <a:rPr lang="en-US" altLang="zh-TW" sz="3200" b="1" dirty="0"/>
              <a:t>”</a:t>
            </a:r>
            <a:endParaRPr lang="zh-TW" altLang="en-US" sz="3200" b="1" dirty="0"/>
          </a:p>
        </p:txBody>
      </p:sp>
      <p:sp>
        <p:nvSpPr>
          <p:cNvPr id="423" name="Google Shape;423;p35"/>
          <p:cNvSpPr txBox="1">
            <a:spLocks noGrp="1"/>
          </p:cNvSpPr>
          <p:nvPr>
            <p:ph type="subTitle" idx="1"/>
          </p:nvPr>
        </p:nvSpPr>
        <p:spPr>
          <a:xfrm>
            <a:off x="5921319" y="5658605"/>
            <a:ext cx="2282842" cy="4537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altLang="zh-TW" dirty="0"/>
              <a:t>—</a:t>
            </a:r>
            <a:r>
              <a:rPr lang="zh-TW" altLang="en-US" dirty="0"/>
              <a:t> </a:t>
            </a:r>
            <a:r>
              <a:rPr lang="en-US" altLang="zh-TW" dirty="0"/>
              <a:t>Jeff Bezos</a:t>
            </a:r>
            <a:endParaRPr dirty="0"/>
          </a:p>
        </p:txBody>
      </p:sp>
      <p:grpSp>
        <p:nvGrpSpPr>
          <p:cNvPr id="426" name="Google Shape;426;p35"/>
          <p:cNvGrpSpPr/>
          <p:nvPr/>
        </p:nvGrpSpPr>
        <p:grpSpPr>
          <a:xfrm>
            <a:off x="5586119" y="1198946"/>
            <a:ext cx="670400" cy="670400"/>
            <a:chOff x="4320543" y="2981468"/>
            <a:chExt cx="502800" cy="502800"/>
          </a:xfrm>
        </p:grpSpPr>
        <p:sp>
          <p:nvSpPr>
            <p:cNvPr id="427" name="Google Shape;427;p35"/>
            <p:cNvSpPr/>
            <p:nvPr/>
          </p:nvSpPr>
          <p:spPr>
            <a:xfrm>
              <a:off x="4320543" y="2981468"/>
              <a:ext cx="502800" cy="502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4440989" y="3138638"/>
              <a:ext cx="262076" cy="188480"/>
            </a:xfrm>
            <a:custGeom>
              <a:avLst/>
              <a:gdLst/>
              <a:ahLst/>
              <a:cxnLst/>
              <a:rect l="l" t="t" r="r" b="b"/>
              <a:pathLst>
                <a:path w="15353" h="11040" extrusionOk="0">
                  <a:moveTo>
                    <a:pt x="4069" y="1"/>
                  </a:moveTo>
                  <a:lnTo>
                    <a:pt x="976" y="4693"/>
                  </a:lnTo>
                  <a:cubicBezTo>
                    <a:pt x="380" y="5561"/>
                    <a:pt x="0" y="6483"/>
                    <a:pt x="0" y="7568"/>
                  </a:cubicBezTo>
                  <a:cubicBezTo>
                    <a:pt x="0" y="9738"/>
                    <a:pt x="1600" y="11013"/>
                    <a:pt x="3336" y="11013"/>
                  </a:cubicBezTo>
                  <a:cubicBezTo>
                    <a:pt x="5262" y="11013"/>
                    <a:pt x="6673" y="9575"/>
                    <a:pt x="6673" y="7568"/>
                  </a:cubicBezTo>
                  <a:cubicBezTo>
                    <a:pt x="6673" y="6456"/>
                    <a:pt x="6211" y="5398"/>
                    <a:pt x="5235" y="4747"/>
                  </a:cubicBezTo>
                  <a:lnTo>
                    <a:pt x="7296" y="28"/>
                  </a:lnTo>
                  <a:lnTo>
                    <a:pt x="7296" y="1"/>
                  </a:lnTo>
                  <a:close/>
                  <a:moveTo>
                    <a:pt x="12179" y="1"/>
                  </a:moveTo>
                  <a:lnTo>
                    <a:pt x="9087" y="4693"/>
                  </a:lnTo>
                  <a:cubicBezTo>
                    <a:pt x="8490" y="5561"/>
                    <a:pt x="8110" y="6483"/>
                    <a:pt x="8110" y="7568"/>
                  </a:cubicBezTo>
                  <a:cubicBezTo>
                    <a:pt x="8110" y="9738"/>
                    <a:pt x="9710" y="11040"/>
                    <a:pt x="11419" y="11040"/>
                  </a:cubicBezTo>
                  <a:cubicBezTo>
                    <a:pt x="13372" y="11040"/>
                    <a:pt x="14783" y="9575"/>
                    <a:pt x="14783" y="7568"/>
                  </a:cubicBezTo>
                  <a:cubicBezTo>
                    <a:pt x="14783" y="6456"/>
                    <a:pt x="14321" y="5398"/>
                    <a:pt x="13291" y="4720"/>
                  </a:cubicBezTo>
                  <a:lnTo>
                    <a:pt x="153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4B14461-F9E1-48A6-8BA9-E00EC2127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74" y="2916460"/>
            <a:ext cx="4479290" cy="25180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4DF4080-EEE7-49ED-BEA0-46A01480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353377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2946401"/>
            <a:ext cx="10058400" cy="827861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報告結束，敬請指教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B53-C056-4263-A00A-F17A6B84A745}" type="datetime1">
              <a:rPr lang="zh-TW" altLang="en-US" sz="2000" smtClean="0"/>
              <a:t>2023/4/18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8813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18DC40-2497-46FA-82F0-DE3A0434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需求面的毒品情勢近期如何？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306E3A8E-F900-4E99-949B-7D22796A7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015225"/>
              </p:ext>
            </p:extLst>
          </p:nvPr>
        </p:nvGraphicFramePr>
        <p:xfrm>
          <a:off x="203201" y="1843314"/>
          <a:ext cx="11364686" cy="42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9E88A6-7FDD-469F-B3E9-878B2715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C8BC-194E-49D8-B149-1B05EAA08E66}" type="datetime1">
              <a:rPr lang="zh-TW" altLang="en-US" smtClean="0"/>
              <a:t>2023/4/18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62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95A15E-D0A2-4ADC-BE29-50D42B8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1DB20F-1757-40ED-AE8D-93C6F1EF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C8BC-194E-49D8-B149-1B05EAA08E66}" type="datetime1">
              <a:rPr lang="zh-TW" altLang="en-US" smtClean="0"/>
              <a:t>2023/4/18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7368AE-B425-4812-9E6A-B1337E4B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3" y="149204"/>
            <a:ext cx="10416914" cy="61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/>
          <p:nvPr/>
        </p:nvSpPr>
        <p:spPr>
          <a:xfrm>
            <a:off x="1026067" y="1853584"/>
            <a:ext cx="1166800" cy="11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60" name="Google Shape;360;p31"/>
          <p:cNvSpPr/>
          <p:nvPr/>
        </p:nvSpPr>
        <p:spPr>
          <a:xfrm>
            <a:off x="6590733" y="2948100"/>
            <a:ext cx="1166800" cy="1166800"/>
          </a:xfrm>
          <a:prstGeom prst="ellipse">
            <a:avLst/>
          </a:prstGeom>
          <a:solidFill>
            <a:srgbClr val="AA72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31"/>
          <p:cNvSpPr/>
          <p:nvPr/>
        </p:nvSpPr>
        <p:spPr>
          <a:xfrm>
            <a:off x="1026067" y="3837751"/>
            <a:ext cx="1166800" cy="1166800"/>
          </a:xfrm>
          <a:prstGeom prst="ellipse">
            <a:avLst/>
          </a:prstGeom>
          <a:solidFill>
            <a:srgbClr val="F596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31"/>
          <p:cNvSpPr/>
          <p:nvPr/>
        </p:nvSpPr>
        <p:spPr>
          <a:xfrm>
            <a:off x="6590733" y="4932267"/>
            <a:ext cx="1166800" cy="116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31"/>
          <p:cNvSpPr txBox="1">
            <a:spLocks noGrp="1"/>
          </p:cNvSpPr>
          <p:nvPr>
            <p:ph type="title" idx="6"/>
          </p:nvPr>
        </p:nvSpPr>
        <p:spPr>
          <a:xfrm>
            <a:off x="776629" y="479085"/>
            <a:ext cx="10290400" cy="6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/>
              <a:t>到底什麼叫做有效</a:t>
            </a:r>
            <a:r>
              <a:rPr lang="en-US" altLang="zh-TW" dirty="0"/>
              <a:t>?</a:t>
            </a:r>
            <a:r>
              <a:rPr lang="zh-TW" altLang="en-US" dirty="0"/>
              <a:t> 研究的</a:t>
            </a:r>
            <a:r>
              <a:rPr lang="zh-TW" altLang="en-US" b="1" dirty="0"/>
              <a:t>四大難題</a:t>
            </a:r>
            <a:endParaRPr b="1" dirty="0"/>
          </a:p>
        </p:txBody>
      </p:sp>
      <p:sp>
        <p:nvSpPr>
          <p:cNvPr id="364" name="Google Shape;364;p31"/>
          <p:cNvSpPr txBox="1">
            <a:spLocks noGrp="1"/>
          </p:cNvSpPr>
          <p:nvPr>
            <p:ph type="title"/>
          </p:nvPr>
        </p:nvSpPr>
        <p:spPr>
          <a:xfrm>
            <a:off x="6704667" y="3261500"/>
            <a:ext cx="9388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1"/>
          </p:nvPr>
        </p:nvSpPr>
        <p:spPr>
          <a:xfrm>
            <a:off x="7919600" y="2908217"/>
            <a:ext cx="33164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zh-TW" altLang="en-US" dirty="0"/>
              <a:t>抽樣方法？</a:t>
            </a:r>
            <a:endParaRPr dirty="0"/>
          </a:p>
        </p:txBody>
      </p:sp>
      <p:sp>
        <p:nvSpPr>
          <p:cNvPr id="366" name="Google Shape;366;p31"/>
          <p:cNvSpPr txBox="1">
            <a:spLocks noGrp="1"/>
          </p:cNvSpPr>
          <p:nvPr>
            <p:ph type="subTitle" idx="2"/>
          </p:nvPr>
        </p:nvSpPr>
        <p:spPr>
          <a:xfrm>
            <a:off x="7919600" y="3313401"/>
            <a:ext cx="3316400" cy="8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zh-TW" altLang="en-US" sz="3200" b="1" dirty="0"/>
              <a:t>小樣本進行研究，母群代表性不足</a:t>
            </a:r>
            <a:endParaRPr sz="3200" b="1" dirty="0"/>
          </a:p>
        </p:txBody>
      </p:sp>
      <p:sp>
        <p:nvSpPr>
          <p:cNvPr id="367" name="Google Shape;367;p31"/>
          <p:cNvSpPr txBox="1">
            <a:spLocks noGrp="1"/>
          </p:cNvSpPr>
          <p:nvPr>
            <p:ph type="title" idx="3"/>
          </p:nvPr>
        </p:nvSpPr>
        <p:spPr>
          <a:xfrm>
            <a:off x="6709072" y="5229443"/>
            <a:ext cx="9388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4"/>
          </p:nvPr>
        </p:nvSpPr>
        <p:spPr>
          <a:xfrm>
            <a:off x="7919600" y="4892400"/>
            <a:ext cx="33164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zh-TW" altLang="en-US" dirty="0"/>
              <a:t>資料分析方法？</a:t>
            </a:r>
            <a:endParaRPr dirty="0"/>
          </a:p>
        </p:txBody>
      </p:sp>
      <p:sp>
        <p:nvSpPr>
          <p:cNvPr id="369" name="Google Shape;369;p31"/>
          <p:cNvSpPr txBox="1">
            <a:spLocks noGrp="1"/>
          </p:cNvSpPr>
          <p:nvPr>
            <p:ph type="subTitle" idx="5"/>
          </p:nvPr>
        </p:nvSpPr>
        <p:spPr>
          <a:xfrm>
            <a:off x="7919600" y="5297585"/>
            <a:ext cx="3316400" cy="8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altLang="zh-TW" sz="2400" b="1" dirty="0"/>
              <a:t>1.</a:t>
            </a:r>
            <a:r>
              <a:rPr lang="zh-TW" altLang="en-US" sz="2400" b="1" dirty="0"/>
              <a:t> 一定要追蹤時間</a:t>
            </a:r>
            <a:endParaRPr lang="en-US" altLang="zh-TW" sz="2400" b="1" dirty="0"/>
          </a:p>
          <a:p>
            <a:pPr marL="0" indent="0"/>
            <a:r>
              <a:rPr lang="en-US" altLang="zh-TW" sz="2400" b="1" dirty="0"/>
              <a:t>2.</a:t>
            </a:r>
            <a:r>
              <a:rPr lang="zh-TW" altLang="en-US" sz="2400" b="1" dirty="0"/>
              <a:t> 分析起始、再犯兩點</a:t>
            </a:r>
            <a:endParaRPr lang="en-US" altLang="zh-TW" sz="2400" b="1" dirty="0"/>
          </a:p>
          <a:p>
            <a:pPr marL="0" indent="0"/>
            <a:r>
              <a:rPr lang="zh-TW" altLang="en-US" sz="2400" b="1" dirty="0"/>
              <a:t>其中混淆條件、控制變項未納入評估</a:t>
            </a:r>
            <a:endParaRPr sz="2400" b="1" dirty="0"/>
          </a:p>
        </p:txBody>
      </p:sp>
      <p:sp>
        <p:nvSpPr>
          <p:cNvPr id="370" name="Google Shape;370;p31"/>
          <p:cNvSpPr txBox="1">
            <a:spLocks noGrp="1"/>
          </p:cNvSpPr>
          <p:nvPr>
            <p:ph type="title" idx="7"/>
          </p:nvPr>
        </p:nvSpPr>
        <p:spPr>
          <a:xfrm>
            <a:off x="1140000" y="2168784"/>
            <a:ext cx="9388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1" name="Google Shape;371;p31"/>
          <p:cNvSpPr txBox="1">
            <a:spLocks noGrp="1"/>
          </p:cNvSpPr>
          <p:nvPr>
            <p:ph type="subTitle" idx="8"/>
          </p:nvPr>
        </p:nvSpPr>
        <p:spPr>
          <a:xfrm>
            <a:off x="2354933" y="1813717"/>
            <a:ext cx="33164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zh-TW" altLang="en-US" dirty="0"/>
              <a:t>處遇效果</a:t>
            </a:r>
            <a:r>
              <a:rPr lang="en-US" altLang="zh-TW" dirty="0"/>
              <a:t>?</a:t>
            </a:r>
            <a:endParaRPr dirty="0"/>
          </a:p>
        </p:txBody>
      </p:sp>
      <p:sp>
        <p:nvSpPr>
          <p:cNvPr id="372" name="Google Shape;372;p31"/>
          <p:cNvSpPr txBox="1">
            <a:spLocks noGrp="1"/>
          </p:cNvSpPr>
          <p:nvPr>
            <p:ph type="subTitle" idx="9"/>
          </p:nvPr>
        </p:nvSpPr>
        <p:spPr>
          <a:xfrm>
            <a:off x="2192734" y="2202285"/>
            <a:ext cx="4004809" cy="12888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zh-TW" altLang="en-US" sz="3733" b="1" dirty="0"/>
              <a:t>「治療完成」</a:t>
            </a:r>
            <a:r>
              <a:rPr lang="zh-TW" altLang="en-US" sz="3733" b="1" dirty="0">
                <a:solidFill>
                  <a:srgbClr val="202124"/>
                </a:solidFill>
                <a:latin typeface="arial" panose="020B0604020202020204" pitchFamily="34" charset="0"/>
              </a:rPr>
              <a:t>≠</a:t>
            </a:r>
            <a:r>
              <a:rPr lang="zh-TW" altLang="en-US" sz="3733" b="1" dirty="0"/>
              <a:t>「預防再犯」</a:t>
            </a:r>
            <a:endParaRPr sz="3733" b="1" dirty="0"/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13"/>
          </p:nvPr>
        </p:nvSpPr>
        <p:spPr>
          <a:xfrm>
            <a:off x="1140000" y="4152951"/>
            <a:ext cx="9388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4" name="Google Shape;374;p31"/>
          <p:cNvSpPr txBox="1">
            <a:spLocks noGrp="1"/>
          </p:cNvSpPr>
          <p:nvPr>
            <p:ph type="subTitle" idx="14"/>
          </p:nvPr>
        </p:nvSpPr>
        <p:spPr>
          <a:xfrm>
            <a:off x="2354933" y="3797900"/>
            <a:ext cx="3316400" cy="5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zh-TW" altLang="en-US" dirty="0"/>
              <a:t>方案評估？</a:t>
            </a:r>
            <a:endParaRPr dirty="0"/>
          </a:p>
        </p:txBody>
      </p:sp>
      <p:sp>
        <p:nvSpPr>
          <p:cNvPr id="375" name="Google Shape;375;p31"/>
          <p:cNvSpPr txBox="1">
            <a:spLocks noGrp="1"/>
          </p:cNvSpPr>
          <p:nvPr>
            <p:ph type="subTitle" idx="15"/>
          </p:nvPr>
        </p:nvSpPr>
        <p:spPr>
          <a:xfrm>
            <a:off x="2354933" y="4203085"/>
            <a:ext cx="3316400" cy="8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zh-TW" altLang="en-US" sz="3200" b="1" dirty="0"/>
              <a:t>比較多元處遇方案，如方案</a:t>
            </a:r>
            <a:r>
              <a:rPr lang="en-US" altLang="zh-TW" sz="3200" b="1" dirty="0"/>
              <a:t>A</a:t>
            </a:r>
            <a:r>
              <a:rPr lang="zh-TW" altLang="en-US" sz="3200" b="1" dirty="0"/>
              <a:t>是否優於方案</a:t>
            </a:r>
            <a:r>
              <a:rPr lang="en-US" altLang="zh-TW" sz="3200" b="1" dirty="0"/>
              <a:t>B</a:t>
            </a:r>
            <a:r>
              <a:rPr lang="zh-TW" altLang="en-US" sz="3200" b="1" dirty="0"/>
              <a:t>？</a:t>
            </a:r>
            <a:endParaRPr lang="en-US" altLang="zh-TW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  <p:bldP spid="360" grpId="0" animBg="1"/>
      <p:bldP spid="361" grpId="0" animBg="1"/>
      <p:bldP spid="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217920" y="2419576"/>
            <a:ext cx="5029200" cy="3832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42804" y="772843"/>
            <a:ext cx="11155680" cy="9141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毒品防制基金研究成果</a:t>
            </a:r>
            <a:b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毒品施用行為多元處遇之成效評估與比較</a:t>
            </a:r>
            <a:endParaRPr lang="zh-TW" altLang="en-US" sz="4200" b="1" dirty="0"/>
          </a:p>
        </p:txBody>
      </p:sp>
      <p:sp>
        <p:nvSpPr>
          <p:cNvPr id="6" name="副標題 5"/>
          <p:cNvSpPr>
            <a:spLocks noGrp="1"/>
          </p:cNvSpPr>
          <p:nvPr>
            <p:ph type="body" idx="1"/>
          </p:nvPr>
        </p:nvSpPr>
        <p:spPr>
          <a:xfrm>
            <a:off x="2474512" y="1808872"/>
            <a:ext cx="1918499" cy="73628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8042829" y="1808872"/>
            <a:ext cx="1379382" cy="73628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7E55-FE8B-4C02-AF60-20AF7B18DA7A}" type="datetime1">
              <a:rPr lang="zh-TW" altLang="en-US" smtClean="0"/>
              <a:t>2023/4/18</a:t>
            </a:fld>
            <a:endParaRPr lang="zh-TW" altLang="en-US"/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73429936"/>
              </p:ext>
            </p:extLst>
          </p:nvPr>
        </p:nvGraphicFramePr>
        <p:xfrm>
          <a:off x="6217920" y="2545154"/>
          <a:ext cx="4937125" cy="376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內容版面配置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314545"/>
              </p:ext>
            </p:extLst>
          </p:nvPr>
        </p:nvGraphicFramePr>
        <p:xfrm>
          <a:off x="685596" y="2455875"/>
          <a:ext cx="5077838" cy="376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Google Shape;359;p31">
            <a:extLst>
              <a:ext uri="{FF2B5EF4-FFF2-40B4-BE49-F238E27FC236}">
                <a16:creationId xmlns:a16="http://schemas.microsoft.com/office/drawing/2014/main" id="{AA8A9D6F-3DD3-46EB-A847-DCD380BADDCE}"/>
              </a:ext>
            </a:extLst>
          </p:cNvPr>
          <p:cNvSpPr/>
          <p:nvPr/>
        </p:nvSpPr>
        <p:spPr>
          <a:xfrm>
            <a:off x="9042616" y="2073791"/>
            <a:ext cx="759190" cy="6915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dirty="0"/>
              <a:t>1</a:t>
            </a:r>
            <a:endParaRPr sz="2400" dirty="0"/>
          </a:p>
        </p:txBody>
      </p:sp>
      <p:sp>
        <p:nvSpPr>
          <p:cNvPr id="10" name="Google Shape;361;p31">
            <a:extLst>
              <a:ext uri="{FF2B5EF4-FFF2-40B4-BE49-F238E27FC236}">
                <a16:creationId xmlns:a16="http://schemas.microsoft.com/office/drawing/2014/main" id="{1F9A6FB2-BD8D-4CFA-9C9A-46E69C5731BA}"/>
              </a:ext>
            </a:extLst>
          </p:cNvPr>
          <p:cNvSpPr/>
          <p:nvPr/>
        </p:nvSpPr>
        <p:spPr>
          <a:xfrm>
            <a:off x="5838325" y="4777610"/>
            <a:ext cx="759190" cy="736282"/>
          </a:xfrm>
          <a:prstGeom prst="ellipse">
            <a:avLst/>
          </a:prstGeom>
          <a:solidFill>
            <a:srgbClr val="F596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dirty="0"/>
              <a:t>2</a:t>
            </a:r>
            <a:endParaRPr sz="2400" dirty="0"/>
          </a:p>
        </p:txBody>
      </p:sp>
      <p:sp>
        <p:nvSpPr>
          <p:cNvPr id="11" name="Google Shape;360;p31">
            <a:extLst>
              <a:ext uri="{FF2B5EF4-FFF2-40B4-BE49-F238E27FC236}">
                <a16:creationId xmlns:a16="http://schemas.microsoft.com/office/drawing/2014/main" id="{3A65FC29-C1E2-49EC-8F21-C88963DAE84B}"/>
              </a:ext>
            </a:extLst>
          </p:cNvPr>
          <p:cNvSpPr/>
          <p:nvPr/>
        </p:nvSpPr>
        <p:spPr>
          <a:xfrm>
            <a:off x="5838325" y="5614655"/>
            <a:ext cx="759190" cy="736282"/>
          </a:xfrm>
          <a:prstGeom prst="ellipse">
            <a:avLst/>
          </a:prstGeom>
          <a:solidFill>
            <a:srgbClr val="AA72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dirty="0"/>
              <a:t>3</a:t>
            </a:r>
            <a:endParaRPr sz="2400" dirty="0"/>
          </a:p>
        </p:txBody>
      </p:sp>
      <p:sp>
        <p:nvSpPr>
          <p:cNvPr id="12" name="Google Shape;362;p31">
            <a:extLst>
              <a:ext uri="{FF2B5EF4-FFF2-40B4-BE49-F238E27FC236}">
                <a16:creationId xmlns:a16="http://schemas.microsoft.com/office/drawing/2014/main" id="{5A65476C-4EB6-45AA-83C4-2D7B55F8D18A}"/>
              </a:ext>
            </a:extLst>
          </p:cNvPr>
          <p:cNvSpPr/>
          <p:nvPr/>
        </p:nvSpPr>
        <p:spPr>
          <a:xfrm>
            <a:off x="9982404" y="2073791"/>
            <a:ext cx="759190" cy="7362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dirty="0"/>
              <a:t>4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310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26FCA593-ECAA-48D8-BE6A-85415DEB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3999"/>
            <a:ext cx="10058400" cy="103131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本次研究成果：用科學實證解答兩個問題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FB5FC69C-145F-48EE-8078-B41964236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370" y="1758022"/>
            <a:ext cx="5680799" cy="736282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不同毒品施用者接受不同處遇之成效比較</a:t>
            </a:r>
          </a:p>
        </p:txBody>
      </p:sp>
      <p:graphicFrame>
        <p:nvGraphicFramePr>
          <p:cNvPr id="20" name="內容版面配置區 19">
            <a:extLst>
              <a:ext uri="{FF2B5EF4-FFF2-40B4-BE49-F238E27FC236}">
                <a16:creationId xmlns:a16="http://schemas.microsoft.com/office/drawing/2014/main" id="{F7BEBFD2-CBC6-486F-991F-2F38831B9D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8608287"/>
              </p:ext>
            </p:extLst>
          </p:nvPr>
        </p:nvGraphicFramePr>
        <p:xfrm>
          <a:off x="885371" y="2525173"/>
          <a:ext cx="5150304" cy="367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5588657A-EA4C-400A-ADF4-BB9EB7800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788891"/>
            <a:ext cx="4937760" cy="736282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        毒品施用者的軌跡樣態</a:t>
            </a:r>
          </a:p>
        </p:txBody>
      </p:sp>
      <p:graphicFrame>
        <p:nvGraphicFramePr>
          <p:cNvPr id="21" name="內容版面配置區 20">
            <a:extLst>
              <a:ext uri="{FF2B5EF4-FFF2-40B4-BE49-F238E27FC236}">
                <a16:creationId xmlns:a16="http://schemas.microsoft.com/office/drawing/2014/main" id="{BF405BB0-4D18-4751-8723-D618774429B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4617636"/>
              </p:ext>
            </p:extLst>
          </p:nvPr>
        </p:nvGraphicFramePr>
        <p:xfrm>
          <a:off x="6035675" y="2365828"/>
          <a:ext cx="5270954" cy="394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581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FF248A-F57E-4009-BFC2-72ABFC3A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70" y="286604"/>
            <a:ext cx="5291909" cy="95926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存活分析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849C65-2DE6-4BE3-9035-D44410BF6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04632"/>
            <a:ext cx="5207540" cy="536619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發表於</a:t>
            </a:r>
            <a:r>
              <a:rPr lang="en-US" altLang="zh-TW" dirty="0"/>
              <a:t>SSCI</a:t>
            </a:r>
            <a:r>
              <a:rPr lang="zh-TW" altLang="en-US" dirty="0"/>
              <a:t>物質濫用領域世界排名第一國際期刊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5A0F2B8-26DE-4DB8-B448-2BB01A47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FF5-EBAF-4601-BBD2-0169F1D524BE}" type="datetime1">
              <a:rPr lang="zh-TW" altLang="en-US" smtClean="0"/>
              <a:t>2023/4/18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5992549-2E04-4B70-A2EB-AFB4E45ED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13" y="2128763"/>
            <a:ext cx="1834605" cy="2771849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E71674-7780-407D-8ED1-6A8D25FD40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A220B57-2193-427E-AF18-7FC86538E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1" y="639132"/>
            <a:ext cx="5525349" cy="557973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F57E890-986F-4F69-A6FB-A92907DD84D3}"/>
              </a:ext>
            </a:extLst>
          </p:cNvPr>
          <p:cNvSpPr/>
          <p:nvPr/>
        </p:nvSpPr>
        <p:spPr>
          <a:xfrm>
            <a:off x="3435460" y="766238"/>
            <a:ext cx="1876769" cy="22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1AA6ED1-FB2D-416B-832A-5CE231D70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222" y="2049044"/>
            <a:ext cx="3657917" cy="2743438"/>
          </a:xfrm>
          <a:prstGeom prst="rect">
            <a:avLst/>
          </a:prstGeom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CE62770-305F-4076-BE78-926A8C257127}"/>
              </a:ext>
            </a:extLst>
          </p:cNvPr>
          <p:cNvSpPr/>
          <p:nvPr/>
        </p:nvSpPr>
        <p:spPr>
          <a:xfrm>
            <a:off x="9018986" y="4927220"/>
            <a:ext cx="2489758" cy="10792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後續研究：二級毒品施用也發現類似存活型態</a:t>
            </a:r>
          </a:p>
        </p:txBody>
      </p:sp>
      <p:sp>
        <p:nvSpPr>
          <p:cNvPr id="18" name="箭號: 上彎 17">
            <a:extLst>
              <a:ext uri="{FF2B5EF4-FFF2-40B4-BE49-F238E27FC236}">
                <a16:creationId xmlns:a16="http://schemas.microsoft.com/office/drawing/2014/main" id="{2E7D935E-6C4F-4101-B4CB-47AE2B0F21C0}"/>
              </a:ext>
            </a:extLst>
          </p:cNvPr>
          <p:cNvSpPr/>
          <p:nvPr/>
        </p:nvSpPr>
        <p:spPr>
          <a:xfrm>
            <a:off x="6013029" y="4927220"/>
            <a:ext cx="1117601" cy="376378"/>
          </a:xfrm>
          <a:prstGeom prst="bentUpArrow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2B9C0EE3-57D2-4F30-8F20-C6BA28DB0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725578"/>
              </p:ext>
            </p:extLst>
          </p:nvPr>
        </p:nvGraphicFramePr>
        <p:xfrm>
          <a:off x="-456306" y="3232857"/>
          <a:ext cx="5552798" cy="287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AF92E7A5-72B1-4481-A454-FCB8CAD06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700104"/>
              </p:ext>
            </p:extLst>
          </p:nvPr>
        </p:nvGraphicFramePr>
        <p:xfrm>
          <a:off x="5103042" y="2109429"/>
          <a:ext cx="4714822" cy="393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9996805" y="1953978"/>
            <a:ext cx="2081280" cy="4247374"/>
            <a:chOff x="4216728" y="2354939"/>
            <a:chExt cx="1133154" cy="2928494"/>
          </a:xfrm>
        </p:grpSpPr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039C5BF8-892A-4723-91AF-65239D6B83CE}"/>
                </a:ext>
              </a:extLst>
            </p:cNvPr>
            <p:cNvSpPr/>
            <p:nvPr/>
          </p:nvSpPr>
          <p:spPr>
            <a:xfrm>
              <a:off x="4521795" y="2819777"/>
              <a:ext cx="552431" cy="445820"/>
            </a:xfrm>
            <a:prstGeom prst="roundRect">
              <a:avLst>
                <a:gd name="adj" fmla="val 6350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26%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(n=1,322)</a:t>
              </a:r>
            </a:p>
          </p:txBody>
        </p:sp>
        <p:sp>
          <p:nvSpPr>
            <p:cNvPr id="10" name="Rectangle: Rounded Corners 11">
              <a:extLst>
                <a:ext uri="{FF2B5EF4-FFF2-40B4-BE49-F238E27FC236}">
                  <a16:creationId xmlns:a16="http://schemas.microsoft.com/office/drawing/2014/main" id="{DF5E5E1C-0D6A-4F6E-9B8A-E8EB35FF2DDD}"/>
                </a:ext>
              </a:extLst>
            </p:cNvPr>
            <p:cNvSpPr/>
            <p:nvPr/>
          </p:nvSpPr>
          <p:spPr>
            <a:xfrm>
              <a:off x="4532736" y="3724781"/>
              <a:ext cx="552431" cy="445820"/>
            </a:xfrm>
            <a:prstGeom prst="roundRect">
              <a:avLst>
                <a:gd name="adj" fmla="val 6350"/>
              </a:avLst>
            </a:prstGeom>
            <a:solidFill>
              <a:srgbClr val="C8DBCF"/>
            </a:solidFill>
            <a:ln w="19050">
              <a:solidFill>
                <a:srgbClr val="C8DB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52%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kumimoji="0" lang="en-US" sz="14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n=1,243</a:t>
              </a: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Rectangle: Rounded Corners 12">
              <a:extLst>
                <a:ext uri="{FF2B5EF4-FFF2-40B4-BE49-F238E27FC236}">
                  <a16:creationId xmlns:a16="http://schemas.microsoft.com/office/drawing/2014/main" id="{2D1FD1E0-32C9-4B77-B74D-7EDA1A686C3D}"/>
                </a:ext>
              </a:extLst>
            </p:cNvPr>
            <p:cNvSpPr/>
            <p:nvPr/>
          </p:nvSpPr>
          <p:spPr>
            <a:xfrm>
              <a:off x="4532736" y="4612065"/>
              <a:ext cx="552431" cy="445820"/>
            </a:xfrm>
            <a:prstGeom prst="roundRect">
              <a:avLst>
                <a:gd name="adj" fmla="val 6350"/>
              </a:avLst>
            </a:prstGeom>
            <a:solidFill>
              <a:srgbClr val="C8DBCF"/>
            </a:solidFill>
            <a:ln w="19050">
              <a:solidFill>
                <a:srgbClr val="C8DB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47%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(N=8,567)</a:t>
              </a: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2A4901E9-1756-4E6D-97D5-FBC60EA1627B}"/>
                </a:ext>
              </a:extLst>
            </p:cNvPr>
            <p:cNvSpPr/>
            <p:nvPr/>
          </p:nvSpPr>
          <p:spPr>
            <a:xfrm>
              <a:off x="4319000" y="2354939"/>
              <a:ext cx="957095" cy="43247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純一級施用</a:t>
              </a: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69D2243E-9603-480F-92B1-2829F1A7F750}"/>
                </a:ext>
              </a:extLst>
            </p:cNvPr>
            <p:cNvSpPr/>
            <p:nvPr/>
          </p:nvSpPr>
          <p:spPr>
            <a:xfrm>
              <a:off x="4307410" y="3277549"/>
              <a:ext cx="957668" cy="4196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混用一二級</a:t>
              </a: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3564FA15-3F6B-4218-83E3-1DB907366C63}"/>
                </a:ext>
              </a:extLst>
            </p:cNvPr>
            <p:cNvSpPr/>
            <p:nvPr/>
          </p:nvSpPr>
          <p:spPr>
            <a:xfrm>
              <a:off x="4271500" y="4186336"/>
              <a:ext cx="1004595" cy="3974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異質性犯罪</a:t>
              </a: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4216728" y="5044029"/>
              <a:ext cx="1133154" cy="23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（毒品施用再犯率）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440376" y="150174"/>
            <a:ext cx="8263802" cy="5355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70AD47">
                        <a:lumMod val="60000"/>
                        <a:lumOff val="40000"/>
                      </a:srgbClr>
                    </a:gs>
                    <a:gs pos="19000">
                      <a:srgbClr val="70AD47">
                        <a:lumMod val="50000"/>
                      </a:srgbClr>
                    </a:gs>
                    <a:gs pos="87000">
                      <a:srgbClr val="70AD47">
                        <a:lumMod val="7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rPr>
              <a:t>司法官學院</a:t>
            </a:r>
            <a:endParaRPr kumimoji="0" lang="en-US" altLang="zh-TW" sz="3200" b="1" i="0" u="none" strike="noStrike" kern="1200" cap="none" spc="300" normalizeH="0" baseline="0" noProof="0" dirty="0">
              <a:ln w="12700" cmpd="sng">
                <a:noFill/>
                <a:prstDash val="solid"/>
              </a:ln>
              <a:gradFill>
                <a:gsLst>
                  <a:gs pos="0">
                    <a:srgbClr val="70AD47">
                      <a:lumMod val="60000"/>
                      <a:lumOff val="40000"/>
                    </a:srgbClr>
                  </a:gs>
                  <a:gs pos="19000">
                    <a:srgbClr val="70AD47">
                      <a:lumMod val="50000"/>
                    </a:srgbClr>
                  </a:gs>
                  <a:gs pos="87000">
                    <a:srgbClr val="70AD47">
                      <a:lumMod val="75000"/>
                    </a:srgbClr>
                  </a:gs>
                </a:gsLst>
                <a:lin ang="5400000"/>
              </a:gradFill>
              <a:effectLst/>
              <a:uLnTx/>
              <a:uFillTx/>
              <a:latin typeface="王漢宗特黑體繁" panose="02000500000000000000" pitchFamily="2" charset="-120"/>
              <a:ea typeface="王漢宗特黑體繁" panose="02000500000000000000" pitchFamily="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70AD47">
                        <a:lumMod val="60000"/>
                        <a:lumOff val="40000"/>
                      </a:srgbClr>
                    </a:gs>
                    <a:gs pos="19000">
                      <a:srgbClr val="70AD47">
                        <a:lumMod val="50000"/>
                      </a:srgbClr>
                    </a:gs>
                    <a:gs pos="87000">
                      <a:srgbClr val="70AD47">
                        <a:lumMod val="7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王漢宗特黑體繁" panose="02000500000000000000" pitchFamily="2" charset="-120"/>
                <a:ea typeface="王漢宗特黑體繁" panose="02000500000000000000" pitchFamily="2" charset="-120"/>
                <a:cs typeface="+mn-cs"/>
              </a:rPr>
              <a:t>毒品施用行為多元處遇之成效評估與比較</a:t>
            </a:r>
            <a:endParaRPr kumimoji="0" lang="en-US" altLang="zh-TW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>
                <a:gsLst>
                  <a:gs pos="0">
                    <a:srgbClr val="70AD47">
                      <a:lumMod val="60000"/>
                      <a:lumOff val="40000"/>
                    </a:srgbClr>
                  </a:gs>
                  <a:gs pos="19000">
                    <a:srgbClr val="70AD47">
                      <a:lumMod val="50000"/>
                    </a:srgbClr>
                  </a:gs>
                  <a:gs pos="87000">
                    <a:srgbClr val="70AD47">
                      <a:lumMod val="75000"/>
                    </a:srgbClr>
                  </a:gs>
                </a:gsLst>
                <a:lin ang="5400000"/>
              </a:gradFill>
              <a:effectLst/>
              <a:uLnTx/>
              <a:uFillTx/>
              <a:latin typeface="王漢宗特黑體繁" panose="02000500000000000000" pitchFamily="2" charset="-120"/>
              <a:ea typeface="王漢宗特黑體繁" panose="02000500000000000000" pitchFamily="2" charset="-120"/>
              <a:cs typeface="+mn-cs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865091" y="1040392"/>
            <a:ext cx="7414373" cy="439967"/>
            <a:chOff x="887216" y="1652155"/>
            <a:chExt cx="6968507" cy="439967"/>
          </a:xfrm>
        </p:grpSpPr>
        <p:sp>
          <p:nvSpPr>
            <p:cNvPr id="21" name="矩形 20"/>
            <p:cNvSpPr/>
            <p:nvPr/>
          </p:nvSpPr>
          <p:spPr>
            <a:xfrm>
              <a:off x="887216" y="1652155"/>
              <a:ext cx="6968507" cy="439967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3" name="內容版面配置區 2">
              <a:extLst>
                <a:ext uri="{FF2B5EF4-FFF2-40B4-BE49-F238E27FC236}">
                  <a16:creationId xmlns:a16="http://schemas.microsoft.com/office/drawing/2014/main" id="{E27B6076-C893-4682-81CC-FE42A4220318}"/>
                </a:ext>
              </a:extLst>
            </p:cNvPr>
            <p:cNvSpPr txBox="1">
              <a:spLocks/>
            </p:cNvSpPr>
            <p:nvPr/>
          </p:nvSpPr>
          <p:spPr>
            <a:xfrm>
              <a:off x="974476" y="1658270"/>
              <a:ext cx="6881247" cy="4338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zh-TW"/>
              </a:defPPr>
              <a:lvl1pPr indent="0" algn="just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None/>
                <a:defRPr sz="2400" b="1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64008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96012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28016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160020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>
                  <a:solidFill>
                    <a:schemeClr val="tx2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192024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>
                  <a:solidFill>
                    <a:schemeClr val="accent1">
                      <a:lumMod val="75000"/>
                    </a:schemeClr>
                  </a:solidFill>
                </a:defRPr>
              </a:lvl6pPr>
              <a:lvl7pPr marL="224028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>
                  <a:solidFill>
                    <a:schemeClr val="accent1">
                      <a:lumMod val="75000"/>
                    </a:schemeClr>
                  </a:solidFill>
                </a:defRPr>
              </a:lvl7pPr>
              <a:lvl8pPr marL="256032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>
                  <a:solidFill>
                    <a:schemeClr val="accent1">
                      <a:lumMod val="75000"/>
                    </a:schemeClr>
                  </a:solidFill>
                </a:defRPr>
              </a:lvl8pPr>
              <a:lvl9pPr marL="2880360" indent="-320040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>
                  <a:solidFill>
                    <a:schemeClr val="accent1">
                      <a:lumMod val="75000"/>
                    </a:schemeClr>
                  </a:solidFill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930"/>
                </a:spcBef>
                <a:spcAft>
                  <a:spcPts val="850"/>
                </a:spcAft>
                <a:buClrTx/>
                <a:buSzTx/>
                <a:buFont typeface="Corbel" panose="020B0503020204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施用毒品多元處遇成效評估：治療優先的毒品防治政策是有用的</a:t>
              </a:r>
              <a:endPara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4" name="向下箭號 23"/>
          <p:cNvSpPr/>
          <p:nvPr/>
        </p:nvSpPr>
        <p:spPr>
          <a:xfrm>
            <a:off x="420277" y="1953978"/>
            <a:ext cx="1177412" cy="3620338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犯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率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幅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低</a:t>
            </a:r>
          </a:p>
        </p:txBody>
      </p:sp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748289EA-EBEC-429A-9431-A29689C7F67B}"/>
              </a:ext>
            </a:extLst>
          </p:cNvPr>
          <p:cNvSpPr/>
          <p:nvPr/>
        </p:nvSpPr>
        <p:spPr>
          <a:xfrm>
            <a:off x="2685143" y="1953978"/>
            <a:ext cx="1944914" cy="1278879"/>
          </a:xfrm>
          <a:prstGeom prst="wedgeRectCallout">
            <a:avLst>
              <a:gd name="adj1" fmla="val 19466"/>
              <a:gd name="adj2" fmla="val 94278"/>
            </a:avLst>
          </a:prstGeom>
          <a:blipFill dpi="0" rotWithShape="1"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19000">
                  <a:schemeClr val="accent4">
                    <a:lumMod val="40000"/>
                    <a:lumOff val="60000"/>
                  </a:schemeClr>
                </a:gs>
                <a:gs pos="62000">
                  <a:srgbClr val="FFFCE5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美國毒品法庭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年再犯施用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38%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1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855BD36-B926-45E5-AD17-23C71F84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06923"/>
            <a:ext cx="10058400" cy="861477"/>
          </a:xfrm>
        </p:spPr>
        <p:txBody>
          <a:bodyPr/>
          <a:lstStyle/>
          <a:p>
            <a:r>
              <a:rPr lang="zh-TW" altLang="en-US" dirty="0"/>
              <a:t>多元軌跡分析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C237673-3561-4A56-A86D-28F1C1291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240" y="1168401"/>
            <a:ext cx="6807200" cy="42672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毒品犯罪的再犯有那些不同類型的發展軌跡？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04839BD7-1716-42F4-9392-3C47FE66B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1120" y="1845735"/>
            <a:ext cx="3905794" cy="42028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時間點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自</a:t>
            </a:r>
            <a:r>
              <a:rPr lang="en-US" altLang="zh-TW" dirty="0"/>
              <a:t>2008</a:t>
            </a:r>
            <a:r>
              <a:rPr lang="zh-TW" altLang="en-US" dirty="0"/>
              <a:t>年起，橫跨</a:t>
            </a:r>
            <a:r>
              <a:rPr lang="en-US" altLang="zh-TW" dirty="0"/>
              <a:t>5</a:t>
            </a:r>
            <a:r>
              <a:rPr lang="zh-TW" altLang="en-US" dirty="0"/>
              <a:t>年，整合成共</a:t>
            </a:r>
            <a:r>
              <a:rPr lang="en-US" altLang="zh-TW" dirty="0"/>
              <a:t>11</a:t>
            </a:r>
            <a:r>
              <a:rPr lang="zh-TW" altLang="en-US" dirty="0"/>
              <a:t>波資料 </a:t>
            </a:r>
            <a:r>
              <a:rPr lang="en-US" altLang="zh-TW" dirty="0"/>
              <a:t>— </a:t>
            </a:r>
            <a:r>
              <a:rPr lang="zh-TW" altLang="en-US" dirty="0"/>
              <a:t>即觸犯施用毒品或毒品相關犯罪（第一波），持續每半年追蹤資料形成隨後十波資料。</a:t>
            </a:r>
          </a:p>
          <a:p>
            <a:pPr>
              <a:lnSpc>
                <a:spcPct val="120000"/>
              </a:lnSpc>
            </a:pP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sz="4500" dirty="0"/>
              <a:t>分析樣本數：</a:t>
            </a:r>
            <a:r>
              <a:rPr lang="en-US" altLang="zh-TW" sz="4500" dirty="0"/>
              <a:t>86,481</a:t>
            </a:r>
            <a:r>
              <a:rPr lang="zh-TW" altLang="en-US" sz="4500" dirty="0"/>
              <a:t>人</a:t>
            </a:r>
          </a:p>
          <a:p>
            <a:pPr>
              <a:lnSpc>
                <a:spcPct val="120000"/>
              </a:lnSpc>
            </a:pP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dirty="0"/>
              <a:t>人口特徵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性別：男 </a:t>
            </a:r>
            <a:r>
              <a:rPr lang="en-US" altLang="zh-TW" dirty="0"/>
              <a:t>— 74,278 (85.89%)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　　　女 </a:t>
            </a:r>
            <a:r>
              <a:rPr lang="en-US" altLang="zh-TW" dirty="0"/>
              <a:t>— 12,203 (14.11%)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平均年齡  </a:t>
            </a:r>
            <a:r>
              <a:rPr lang="en-US" altLang="zh-TW" dirty="0"/>
              <a:t>(</a:t>
            </a:r>
            <a:r>
              <a:rPr lang="zh-TW" altLang="en-US" dirty="0"/>
              <a:t>第一波</a:t>
            </a:r>
            <a:r>
              <a:rPr lang="en-US" altLang="zh-TW" dirty="0"/>
              <a:t>) = 35.74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65E9E6-A3E3-40D0-80E0-EAB424B2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9BE0-BC27-4A06-AA43-44ABF100693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C137C4-323F-4B19-80C0-978C07D1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2" y="1845735"/>
            <a:ext cx="7425904" cy="4202855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10CF0FF9-75A2-4A50-93D4-CD951241F732}"/>
              </a:ext>
            </a:extLst>
          </p:cNvPr>
          <p:cNvSpPr/>
          <p:nvPr/>
        </p:nvSpPr>
        <p:spPr>
          <a:xfrm>
            <a:off x="4963886" y="2267857"/>
            <a:ext cx="1306286" cy="1161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37CFB227-4113-4ECC-8650-D9B38CDF8146}"/>
              </a:ext>
            </a:extLst>
          </p:cNvPr>
          <p:cNvSpPr/>
          <p:nvPr/>
        </p:nvSpPr>
        <p:spPr>
          <a:xfrm>
            <a:off x="9778670" y="2943013"/>
            <a:ext cx="1716644" cy="1440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回顧">
  <a:themeElements>
    <a:clrScheme name="自訂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56A6DF"/>
      </a:accent1>
      <a:accent2>
        <a:srgbClr val="1C6294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gradFill>
            <a:gsLst>
              <a:gs pos="19000">
                <a:schemeClr val="accent4">
                  <a:lumMod val="40000"/>
                  <a:lumOff val="60000"/>
                </a:schemeClr>
              </a:gs>
              <a:gs pos="62000">
                <a:srgbClr val="FFFCE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a:spPr>
      <a:bodyPr rtlCol="0" anchor="ctr"/>
      <a:lstStyle>
        <a:defPPr algn="ctr">
          <a:defRPr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23482</TotalTime>
  <Words>1213</Words>
  <Application>Microsoft Office PowerPoint</Application>
  <PresentationFormat>寬螢幕</PresentationFormat>
  <Paragraphs>148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Palanquin Dark</vt:lpstr>
      <vt:lpstr>王漢宗特黑體繁</vt:lpstr>
      <vt:lpstr>微軟正黑體</vt:lpstr>
      <vt:lpstr>新細明體</vt:lpstr>
      <vt:lpstr>arial</vt:lpstr>
      <vt:lpstr>arial</vt:lpstr>
      <vt:lpstr>Calibri</vt:lpstr>
      <vt:lpstr>Calibri Light</vt:lpstr>
      <vt:lpstr>Corbel</vt:lpstr>
      <vt:lpstr>Times New Roman</vt:lpstr>
      <vt:lpstr>Wingdings</vt:lpstr>
      <vt:lpstr>回顧</vt:lpstr>
      <vt:lpstr>自訂設計</vt:lpstr>
      <vt:lpstr>112年法務部媒體茶敘   治療優先的毒品防治政策是有效的 施用毒品多元處遇成效評估</vt:lpstr>
      <vt:lpstr>需求面的毒品情勢近期如何？</vt:lpstr>
      <vt:lpstr>PowerPoint 簡報</vt:lpstr>
      <vt:lpstr>到底什麼叫做有效? 研究的四大難題</vt:lpstr>
      <vt:lpstr>毒品防制基金研究成果 毒品施用行為多元處遇之成效評估與比較</vt:lpstr>
      <vt:lpstr>本次研究成果：用科學實證解答兩個問題</vt:lpstr>
      <vt:lpstr>存活分析</vt:lpstr>
      <vt:lpstr>PowerPoint 簡報</vt:lpstr>
      <vt:lpstr>多元軌跡分析</vt:lpstr>
      <vt:lpstr>選擇最終模型的指標</vt:lpstr>
      <vt:lpstr>PowerPoint 簡報</vt:lpstr>
      <vt:lpstr>PowerPoint 簡報</vt:lpstr>
      <vt:lpstr>結論：再犯預防，從科學實證出發</vt:lpstr>
      <vt:lpstr>″ Good intentions don’t work, mechanisms do. ”</vt:lpstr>
      <vt:lpstr>報告結束，敬請指教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研究執行報告</dc:title>
  <dc:creator>鄭元皓</dc:creator>
  <cp:lastModifiedBy>顧以謙</cp:lastModifiedBy>
  <cp:revision>307</cp:revision>
  <dcterms:created xsi:type="dcterms:W3CDTF">2019-12-06T07:59:44Z</dcterms:created>
  <dcterms:modified xsi:type="dcterms:W3CDTF">2023-04-18T03:48:13Z</dcterms:modified>
</cp:coreProperties>
</file>